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01"/>
  </p:notesMasterIdLst>
  <p:handoutMasterIdLst>
    <p:handoutMasterId r:id="rId102"/>
  </p:handoutMasterIdLst>
  <p:sldIdLst>
    <p:sldId id="256" r:id="rId2"/>
    <p:sldId id="563" r:id="rId3"/>
    <p:sldId id="561" r:id="rId4"/>
    <p:sldId id="588" r:id="rId5"/>
    <p:sldId id="589" r:id="rId6"/>
    <p:sldId id="590" r:id="rId7"/>
    <p:sldId id="591" r:id="rId8"/>
    <p:sldId id="639" r:id="rId9"/>
    <p:sldId id="257" r:id="rId10"/>
    <p:sldId id="258" r:id="rId11"/>
    <p:sldId id="259" r:id="rId12"/>
    <p:sldId id="260" r:id="rId13"/>
    <p:sldId id="462" r:id="rId14"/>
    <p:sldId id="463" r:id="rId15"/>
    <p:sldId id="419" r:id="rId16"/>
    <p:sldId id="465" r:id="rId17"/>
    <p:sldId id="620" r:id="rId18"/>
    <p:sldId id="621" r:id="rId19"/>
    <p:sldId id="423" r:id="rId20"/>
    <p:sldId id="468" r:id="rId21"/>
    <p:sldId id="565" r:id="rId22"/>
    <p:sldId id="609" r:id="rId23"/>
    <p:sldId id="611" r:id="rId24"/>
    <p:sldId id="464" r:id="rId25"/>
    <p:sldId id="466" r:id="rId26"/>
    <p:sldId id="429" r:id="rId27"/>
    <p:sldId id="612" r:id="rId28"/>
    <p:sldId id="580" r:id="rId29"/>
    <p:sldId id="613" r:id="rId30"/>
    <p:sldId id="628" r:id="rId31"/>
    <p:sldId id="614" r:id="rId32"/>
    <p:sldId id="636" r:id="rId33"/>
    <p:sldId id="579" r:id="rId34"/>
    <p:sldId id="610" r:id="rId35"/>
    <p:sldId id="615" r:id="rId36"/>
    <p:sldId id="594" r:id="rId37"/>
    <p:sldId id="564" r:id="rId38"/>
    <p:sldId id="629" r:id="rId39"/>
    <p:sldId id="602" r:id="rId40"/>
    <p:sldId id="598" r:id="rId41"/>
    <p:sldId id="603" r:id="rId42"/>
    <p:sldId id="607" r:id="rId43"/>
    <p:sldId id="627" r:id="rId44"/>
    <p:sldId id="604" r:id="rId45"/>
    <p:sldId id="632" r:id="rId46"/>
    <p:sldId id="633" r:id="rId47"/>
    <p:sldId id="634" r:id="rId48"/>
    <p:sldId id="637" r:id="rId49"/>
    <p:sldId id="642" r:id="rId50"/>
    <p:sldId id="469" r:id="rId51"/>
    <p:sldId id="470" r:id="rId52"/>
    <p:sldId id="536" r:id="rId53"/>
    <p:sldId id="638" r:id="rId54"/>
    <p:sldId id="477" r:id="rId55"/>
    <p:sldId id="626" r:id="rId56"/>
    <p:sldId id="600" r:id="rId57"/>
    <p:sldId id="566" r:id="rId58"/>
    <p:sldId id="484" r:id="rId59"/>
    <p:sldId id="552" r:id="rId60"/>
    <p:sldId id="553" r:id="rId61"/>
    <p:sldId id="554" r:id="rId62"/>
    <p:sldId id="557" r:id="rId63"/>
    <p:sldId id="496" r:id="rId64"/>
    <p:sldId id="617" r:id="rId65"/>
    <p:sldId id="585" r:id="rId66"/>
    <p:sldId id="555" r:id="rId67"/>
    <p:sldId id="583" r:id="rId68"/>
    <p:sldId id="498" r:id="rId69"/>
    <p:sldId id="541" r:id="rId70"/>
    <p:sldId id="540" r:id="rId71"/>
    <p:sldId id="495" r:id="rId72"/>
    <p:sldId id="392" r:id="rId73"/>
    <p:sldId id="570" r:id="rId74"/>
    <p:sldId id="500" r:id="rId75"/>
    <p:sldId id="269" r:id="rId76"/>
    <p:sldId id="302" r:id="rId77"/>
    <p:sldId id="304" r:id="rId78"/>
    <p:sldId id="406" r:id="rId79"/>
    <p:sldId id="571" r:id="rId80"/>
    <p:sldId id="408" r:id="rId81"/>
    <p:sldId id="502" r:id="rId82"/>
    <p:sldId id="371" r:id="rId83"/>
    <p:sldId id="527" r:id="rId84"/>
    <p:sldId id="459" r:id="rId85"/>
    <p:sldId id="516" r:id="rId86"/>
    <p:sldId id="493" r:id="rId87"/>
    <p:sldId id="513" r:id="rId88"/>
    <p:sldId id="514" r:id="rId89"/>
    <p:sldId id="550" r:id="rId90"/>
    <p:sldId id="415" r:id="rId91"/>
    <p:sldId id="416" r:id="rId92"/>
    <p:sldId id="577" r:id="rId93"/>
    <p:sldId id="641" r:id="rId94"/>
    <p:sldId id="635" r:id="rId95"/>
    <p:sldId id="622" r:id="rId96"/>
    <p:sldId id="623" r:id="rId97"/>
    <p:sldId id="624" r:id="rId98"/>
    <p:sldId id="625" r:id="rId99"/>
    <p:sldId id="558" r:id="rId100"/>
  </p:sldIdLst>
  <p:sldSz cx="11879263" cy="7921625"/>
  <p:notesSz cx="7099300" cy="10234613"/>
  <p:custDataLst>
    <p:tags r:id="rId103"/>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739" algn="ctr" rtl="0" fontAlgn="base">
      <a:spcBef>
        <a:spcPct val="0"/>
      </a:spcBef>
      <a:spcAft>
        <a:spcPct val="0"/>
      </a:spcAft>
      <a:defRPr sz="1500" kern="1200">
        <a:solidFill>
          <a:schemeClr val="tx2"/>
        </a:solidFill>
        <a:latin typeface="Tempus Sans ITC" pitchFamily="82" charset="0"/>
        <a:ea typeface="+mn-ea"/>
        <a:cs typeface="+mn-cs"/>
      </a:defRPr>
    </a:lvl2pPr>
    <a:lvl3pPr marL="1131479" algn="ctr" rtl="0" fontAlgn="base">
      <a:spcBef>
        <a:spcPct val="0"/>
      </a:spcBef>
      <a:spcAft>
        <a:spcPct val="0"/>
      </a:spcAft>
      <a:defRPr sz="1500" kern="1200">
        <a:solidFill>
          <a:schemeClr val="tx2"/>
        </a:solidFill>
        <a:latin typeface="Tempus Sans ITC" pitchFamily="82" charset="0"/>
        <a:ea typeface="+mn-ea"/>
        <a:cs typeface="+mn-cs"/>
      </a:defRPr>
    </a:lvl3pPr>
    <a:lvl4pPr marL="1697218" algn="ctr" rtl="0" fontAlgn="base">
      <a:spcBef>
        <a:spcPct val="0"/>
      </a:spcBef>
      <a:spcAft>
        <a:spcPct val="0"/>
      </a:spcAft>
      <a:defRPr sz="1500" kern="1200">
        <a:solidFill>
          <a:schemeClr val="tx2"/>
        </a:solidFill>
        <a:latin typeface="Tempus Sans ITC" pitchFamily="82" charset="0"/>
        <a:ea typeface="+mn-ea"/>
        <a:cs typeface="+mn-cs"/>
      </a:defRPr>
    </a:lvl4pPr>
    <a:lvl5pPr marL="2262957" algn="ctr" rtl="0" fontAlgn="base">
      <a:spcBef>
        <a:spcPct val="0"/>
      </a:spcBef>
      <a:spcAft>
        <a:spcPct val="0"/>
      </a:spcAft>
      <a:defRPr sz="1500" kern="1200">
        <a:solidFill>
          <a:schemeClr val="tx2"/>
        </a:solidFill>
        <a:latin typeface="Tempus Sans ITC" pitchFamily="82" charset="0"/>
        <a:ea typeface="+mn-ea"/>
        <a:cs typeface="+mn-cs"/>
      </a:defRPr>
    </a:lvl5pPr>
    <a:lvl6pPr marL="2828696" algn="l" defTabSz="1131479" rtl="0" eaLnBrk="1" latinLnBrk="0" hangingPunct="1">
      <a:defRPr sz="1500" kern="1200">
        <a:solidFill>
          <a:schemeClr val="tx2"/>
        </a:solidFill>
        <a:latin typeface="Tempus Sans ITC" pitchFamily="82" charset="0"/>
        <a:ea typeface="+mn-ea"/>
        <a:cs typeface="+mn-cs"/>
      </a:defRPr>
    </a:lvl6pPr>
    <a:lvl7pPr marL="3394436" algn="l" defTabSz="1131479" rtl="0" eaLnBrk="1" latinLnBrk="0" hangingPunct="1">
      <a:defRPr sz="1500" kern="1200">
        <a:solidFill>
          <a:schemeClr val="tx2"/>
        </a:solidFill>
        <a:latin typeface="Tempus Sans ITC" pitchFamily="82" charset="0"/>
        <a:ea typeface="+mn-ea"/>
        <a:cs typeface="+mn-cs"/>
      </a:defRPr>
    </a:lvl7pPr>
    <a:lvl8pPr marL="3960175" algn="l" defTabSz="1131479" rtl="0" eaLnBrk="1" latinLnBrk="0" hangingPunct="1">
      <a:defRPr sz="1500" kern="1200">
        <a:solidFill>
          <a:schemeClr val="tx2"/>
        </a:solidFill>
        <a:latin typeface="Tempus Sans ITC" pitchFamily="82" charset="0"/>
        <a:ea typeface="+mn-ea"/>
        <a:cs typeface="+mn-cs"/>
      </a:defRPr>
    </a:lvl8pPr>
    <a:lvl9pPr marL="4525914" algn="l" defTabSz="1131479"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25"/>
    <p:restoredTop sz="58595" autoAdjust="0"/>
  </p:normalViewPr>
  <p:slideViewPr>
    <p:cSldViewPr>
      <p:cViewPr varScale="1">
        <p:scale>
          <a:sx n="83" d="100"/>
          <a:sy n="83" d="100"/>
        </p:scale>
        <p:origin x="3064" y="192"/>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7E97C3-B1B4-5A4B-850B-8297D6490D79}" type="doc">
      <dgm:prSet loTypeId="urn:microsoft.com/office/officeart/2005/8/layout/pyramid1" loCatId="" qsTypeId="urn:microsoft.com/office/officeart/2005/8/quickstyle/3d2" qsCatId="3D" csTypeId="urn:microsoft.com/office/officeart/2005/8/colors/accent1_2" csCatId="accent1" phldr="1"/>
      <dgm:spPr/>
    </dgm:pt>
    <dgm:pt modelId="{93C7F82B-08C3-8949-8496-CF2A3E6E8E67}">
      <dgm:prSet phldrT="[Text]" custT="1"/>
      <dgm:spPr>
        <a:solidFill>
          <a:schemeClr val="bg1"/>
        </a:solidFill>
      </dgm:spPr>
      <dgm:t>
        <a:bodyPr/>
        <a:lstStyle/>
        <a:p>
          <a:endParaRPr lang="en-US" sz="1400" dirty="0"/>
        </a:p>
        <a:p>
          <a:endParaRPr lang="en-US" sz="1400" dirty="0">
            <a:latin typeface="Calibri" panose="020F0502020204030204" pitchFamily="34" charset="0"/>
            <a:cs typeface="Calibri" panose="020F0502020204030204" pitchFamily="34" charset="0"/>
          </a:endParaRPr>
        </a:p>
        <a:p>
          <a:endParaRPr lang="en-US" sz="1400" dirty="0"/>
        </a:p>
        <a:p>
          <a:r>
            <a:rPr lang="en-US" sz="1400" dirty="0">
              <a:latin typeface="Calibri" panose="020F0502020204030204" pitchFamily="34" charset="0"/>
              <a:cs typeface="Calibri" panose="020F0502020204030204" pitchFamily="34" charset="0"/>
            </a:rPr>
            <a:t>Knowledge:</a:t>
          </a:r>
        </a:p>
        <a:p>
          <a:r>
            <a:rPr lang="en-US" sz="1400" dirty="0">
              <a:latin typeface="Calibri" panose="020F0502020204030204" pitchFamily="34" charset="0"/>
              <a:cs typeface="Calibri" panose="020F0502020204030204" pitchFamily="34" charset="0"/>
            </a:rPr>
            <a:t>If SOS then “send ship”</a:t>
          </a:r>
        </a:p>
      </dgm:t>
    </dgm:pt>
    <dgm:pt modelId="{B013B22C-F18E-D346-83F3-5656CCA676F2}" type="parTrans" cxnId="{F3EEF352-DDD6-C84C-AD7F-1062F4E6E25A}">
      <dgm:prSet/>
      <dgm:spPr/>
      <dgm:t>
        <a:bodyPr/>
        <a:lstStyle/>
        <a:p>
          <a:endParaRPr lang="en-US" sz="900"/>
        </a:p>
      </dgm:t>
    </dgm:pt>
    <dgm:pt modelId="{41815C83-386A-6844-9717-FBDF30ABECA0}" type="sibTrans" cxnId="{F3EEF352-DDD6-C84C-AD7F-1062F4E6E25A}">
      <dgm:prSet/>
      <dgm:spPr/>
      <dgm:t>
        <a:bodyPr/>
        <a:lstStyle/>
        <a:p>
          <a:endParaRPr lang="en-US" sz="900"/>
        </a:p>
      </dgm:t>
    </dgm:pt>
    <dgm:pt modelId="{01640790-FEF5-564B-A426-477D6CA9370F}">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Information: SOS</a:t>
          </a:r>
        </a:p>
      </dgm:t>
    </dgm:pt>
    <dgm:pt modelId="{7161BC08-A465-314B-B09E-DA59C69C7475}" type="parTrans" cxnId="{DEE789E1-8640-BA4C-9554-9A01C913F595}">
      <dgm:prSet/>
      <dgm:spPr/>
      <dgm:t>
        <a:bodyPr/>
        <a:lstStyle/>
        <a:p>
          <a:endParaRPr lang="en-US" sz="900"/>
        </a:p>
      </dgm:t>
    </dgm:pt>
    <dgm:pt modelId="{C7B61EC0-7EA7-D74C-8FD9-B0950A808913}" type="sibTrans" cxnId="{DEE789E1-8640-BA4C-9554-9A01C913F595}">
      <dgm:prSet/>
      <dgm:spPr/>
      <dgm:t>
        <a:bodyPr/>
        <a:lstStyle/>
        <a:p>
          <a:endParaRPr lang="en-US" sz="900"/>
        </a:p>
      </dgm:t>
    </dgm:pt>
    <dgm:pt modelId="{3F9FCCB9-6FE0-E947-BA00-EDAA2911E3B5}">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Data: • • • − − − • • • </a:t>
          </a:r>
        </a:p>
      </dgm:t>
    </dgm:pt>
    <dgm:pt modelId="{22DAA751-219E-EB45-B4C9-D255653D561B}" type="parTrans" cxnId="{74B9706D-B2A3-FE41-B601-46728C21ED54}">
      <dgm:prSet/>
      <dgm:spPr/>
      <dgm:t>
        <a:bodyPr/>
        <a:lstStyle/>
        <a:p>
          <a:endParaRPr lang="en-US" sz="900"/>
        </a:p>
      </dgm:t>
    </dgm:pt>
    <dgm:pt modelId="{7F7C10AD-3078-8F4F-8C45-8748D5717F02}" type="sibTrans" cxnId="{74B9706D-B2A3-FE41-B601-46728C21ED54}">
      <dgm:prSet/>
      <dgm:spPr/>
      <dgm:t>
        <a:bodyPr/>
        <a:lstStyle/>
        <a:p>
          <a:endParaRPr lang="en-US" sz="900"/>
        </a:p>
      </dgm:t>
    </dgm:pt>
    <dgm:pt modelId="{5AF3D786-B2FC-8247-B556-28D6E6255448}" type="pres">
      <dgm:prSet presAssocID="{BC7E97C3-B1B4-5A4B-850B-8297D6490D79}" presName="Name0" presStyleCnt="0">
        <dgm:presLayoutVars>
          <dgm:dir/>
          <dgm:animLvl val="lvl"/>
          <dgm:resizeHandles val="exact"/>
        </dgm:presLayoutVars>
      </dgm:prSet>
      <dgm:spPr/>
    </dgm:pt>
    <dgm:pt modelId="{177D5721-F8DD-5840-990E-60EBFA1BE5B6}" type="pres">
      <dgm:prSet presAssocID="{93C7F82B-08C3-8949-8496-CF2A3E6E8E67}" presName="Name8" presStyleCnt="0"/>
      <dgm:spPr/>
    </dgm:pt>
    <dgm:pt modelId="{E8CF7988-FCE3-574B-8C3F-CD4B2259C0A6}" type="pres">
      <dgm:prSet presAssocID="{93C7F82B-08C3-8949-8496-CF2A3E6E8E67}" presName="level" presStyleLbl="node1" presStyleIdx="0" presStyleCnt="3" custScaleX="99227" custScaleY="284234">
        <dgm:presLayoutVars>
          <dgm:chMax val="1"/>
          <dgm:bulletEnabled val="1"/>
        </dgm:presLayoutVars>
      </dgm:prSet>
      <dgm:spPr/>
    </dgm:pt>
    <dgm:pt modelId="{C5DD03C4-9F2E-EC41-A44F-817AB28F74AA}" type="pres">
      <dgm:prSet presAssocID="{93C7F82B-08C3-8949-8496-CF2A3E6E8E67}" presName="levelTx" presStyleLbl="revTx" presStyleIdx="0" presStyleCnt="0">
        <dgm:presLayoutVars>
          <dgm:chMax val="1"/>
          <dgm:bulletEnabled val="1"/>
        </dgm:presLayoutVars>
      </dgm:prSet>
      <dgm:spPr/>
    </dgm:pt>
    <dgm:pt modelId="{65B0CE4B-F3FD-D848-A51B-49ACD1FA9C15}" type="pres">
      <dgm:prSet presAssocID="{01640790-FEF5-564B-A426-477D6CA9370F}" presName="Name8" presStyleCnt="0"/>
      <dgm:spPr/>
    </dgm:pt>
    <dgm:pt modelId="{8356CFCA-BC6F-1045-B1FC-CB65C0FF6032}" type="pres">
      <dgm:prSet presAssocID="{01640790-FEF5-564B-A426-477D6CA9370F}" presName="level" presStyleLbl="node1" presStyleIdx="1" presStyleCnt="3">
        <dgm:presLayoutVars>
          <dgm:chMax val="1"/>
          <dgm:bulletEnabled val="1"/>
        </dgm:presLayoutVars>
      </dgm:prSet>
      <dgm:spPr/>
    </dgm:pt>
    <dgm:pt modelId="{14C50E01-9588-0E49-883C-941BE9AB22B0}" type="pres">
      <dgm:prSet presAssocID="{01640790-FEF5-564B-A426-477D6CA9370F}" presName="levelTx" presStyleLbl="revTx" presStyleIdx="0" presStyleCnt="0">
        <dgm:presLayoutVars>
          <dgm:chMax val="1"/>
          <dgm:bulletEnabled val="1"/>
        </dgm:presLayoutVars>
      </dgm:prSet>
      <dgm:spPr/>
    </dgm:pt>
    <dgm:pt modelId="{81525A85-DFE6-C34C-8C65-B5A71A63AF24}" type="pres">
      <dgm:prSet presAssocID="{3F9FCCB9-6FE0-E947-BA00-EDAA2911E3B5}" presName="Name8" presStyleCnt="0"/>
      <dgm:spPr/>
    </dgm:pt>
    <dgm:pt modelId="{12F1E049-4BEB-FC4D-B62C-47FDC360CF49}" type="pres">
      <dgm:prSet presAssocID="{3F9FCCB9-6FE0-E947-BA00-EDAA2911E3B5}" presName="level" presStyleLbl="node1" presStyleIdx="2" presStyleCnt="3">
        <dgm:presLayoutVars>
          <dgm:chMax val="1"/>
          <dgm:bulletEnabled val="1"/>
        </dgm:presLayoutVars>
      </dgm:prSet>
      <dgm:spPr/>
    </dgm:pt>
    <dgm:pt modelId="{74202179-A9B8-0841-84F8-C238CBD933AC}" type="pres">
      <dgm:prSet presAssocID="{3F9FCCB9-6FE0-E947-BA00-EDAA2911E3B5}" presName="levelTx" presStyleLbl="revTx" presStyleIdx="0" presStyleCnt="0">
        <dgm:presLayoutVars>
          <dgm:chMax val="1"/>
          <dgm:bulletEnabled val="1"/>
        </dgm:presLayoutVars>
      </dgm:prSet>
      <dgm:spPr/>
    </dgm:pt>
  </dgm:ptLst>
  <dgm:cxnLst>
    <dgm:cxn modelId="{597AA020-837B-A54A-A0E3-ECF258B7A85F}" type="presOf" srcId="{3F9FCCB9-6FE0-E947-BA00-EDAA2911E3B5}" destId="{12F1E049-4BEB-FC4D-B62C-47FDC360CF49}" srcOrd="0" destOrd="0" presId="urn:microsoft.com/office/officeart/2005/8/layout/pyramid1"/>
    <dgm:cxn modelId="{D4BF7A52-EC09-4A46-8D2E-430181E547E7}" type="presOf" srcId="{01640790-FEF5-564B-A426-477D6CA9370F}" destId="{14C50E01-9588-0E49-883C-941BE9AB22B0}" srcOrd="1" destOrd="0" presId="urn:microsoft.com/office/officeart/2005/8/layout/pyramid1"/>
    <dgm:cxn modelId="{F3EEF352-DDD6-C84C-AD7F-1062F4E6E25A}" srcId="{BC7E97C3-B1B4-5A4B-850B-8297D6490D79}" destId="{93C7F82B-08C3-8949-8496-CF2A3E6E8E67}" srcOrd="0" destOrd="0" parTransId="{B013B22C-F18E-D346-83F3-5656CCA676F2}" sibTransId="{41815C83-386A-6844-9717-FBDF30ABECA0}"/>
    <dgm:cxn modelId="{8A0F0B5F-20F1-6C42-AEBB-5C1382D95FD5}" type="presOf" srcId="{BC7E97C3-B1B4-5A4B-850B-8297D6490D79}" destId="{5AF3D786-B2FC-8247-B556-28D6E6255448}" srcOrd="0" destOrd="0" presId="urn:microsoft.com/office/officeart/2005/8/layout/pyramid1"/>
    <dgm:cxn modelId="{D98EFE62-B7D7-EF43-B60A-3FC86C094949}" type="presOf" srcId="{93C7F82B-08C3-8949-8496-CF2A3E6E8E67}" destId="{E8CF7988-FCE3-574B-8C3F-CD4B2259C0A6}" srcOrd="0" destOrd="0" presId="urn:microsoft.com/office/officeart/2005/8/layout/pyramid1"/>
    <dgm:cxn modelId="{74B9706D-B2A3-FE41-B601-46728C21ED54}" srcId="{BC7E97C3-B1B4-5A4B-850B-8297D6490D79}" destId="{3F9FCCB9-6FE0-E947-BA00-EDAA2911E3B5}" srcOrd="2" destOrd="0" parTransId="{22DAA751-219E-EB45-B4C9-D255653D561B}" sibTransId="{7F7C10AD-3078-8F4F-8C45-8748D5717F02}"/>
    <dgm:cxn modelId="{44470F81-B9A9-2F43-9EAA-23E503149EE5}" type="presOf" srcId="{3F9FCCB9-6FE0-E947-BA00-EDAA2911E3B5}" destId="{74202179-A9B8-0841-84F8-C238CBD933AC}" srcOrd="1" destOrd="0" presId="urn:microsoft.com/office/officeart/2005/8/layout/pyramid1"/>
    <dgm:cxn modelId="{D9F875A7-5D03-D941-83B4-F6688CC05112}" type="presOf" srcId="{01640790-FEF5-564B-A426-477D6CA9370F}" destId="{8356CFCA-BC6F-1045-B1FC-CB65C0FF6032}" srcOrd="0" destOrd="0" presId="urn:microsoft.com/office/officeart/2005/8/layout/pyramid1"/>
    <dgm:cxn modelId="{DEE789E1-8640-BA4C-9554-9A01C913F595}" srcId="{BC7E97C3-B1B4-5A4B-850B-8297D6490D79}" destId="{01640790-FEF5-564B-A426-477D6CA9370F}" srcOrd="1" destOrd="0" parTransId="{7161BC08-A465-314B-B09E-DA59C69C7475}" sibTransId="{C7B61EC0-7EA7-D74C-8FD9-B0950A808913}"/>
    <dgm:cxn modelId="{6A81ABFF-0E6E-8440-A864-D45444FEE178}" type="presOf" srcId="{93C7F82B-08C3-8949-8496-CF2A3E6E8E67}" destId="{C5DD03C4-9F2E-EC41-A44F-817AB28F74AA}" srcOrd="1" destOrd="0" presId="urn:microsoft.com/office/officeart/2005/8/layout/pyramid1"/>
    <dgm:cxn modelId="{FABDD39D-7CDC-984E-AFAB-93AC4903FF2F}" type="presParOf" srcId="{5AF3D786-B2FC-8247-B556-28D6E6255448}" destId="{177D5721-F8DD-5840-990E-60EBFA1BE5B6}" srcOrd="0" destOrd="0" presId="urn:microsoft.com/office/officeart/2005/8/layout/pyramid1"/>
    <dgm:cxn modelId="{0B4F045B-1416-2744-96F3-9A9D784559E1}" type="presParOf" srcId="{177D5721-F8DD-5840-990E-60EBFA1BE5B6}" destId="{E8CF7988-FCE3-574B-8C3F-CD4B2259C0A6}" srcOrd="0" destOrd="0" presId="urn:microsoft.com/office/officeart/2005/8/layout/pyramid1"/>
    <dgm:cxn modelId="{82E876E8-002C-2947-9B64-553846FF7F05}" type="presParOf" srcId="{177D5721-F8DD-5840-990E-60EBFA1BE5B6}" destId="{C5DD03C4-9F2E-EC41-A44F-817AB28F74AA}" srcOrd="1" destOrd="0" presId="urn:microsoft.com/office/officeart/2005/8/layout/pyramid1"/>
    <dgm:cxn modelId="{E74ACDDE-9500-AA49-9D7D-3392C02356CD}" type="presParOf" srcId="{5AF3D786-B2FC-8247-B556-28D6E6255448}" destId="{65B0CE4B-F3FD-D848-A51B-49ACD1FA9C15}" srcOrd="1" destOrd="0" presId="urn:microsoft.com/office/officeart/2005/8/layout/pyramid1"/>
    <dgm:cxn modelId="{6DED466B-C00C-BC45-AF72-CBA8E36AAB70}" type="presParOf" srcId="{65B0CE4B-F3FD-D848-A51B-49ACD1FA9C15}" destId="{8356CFCA-BC6F-1045-B1FC-CB65C0FF6032}" srcOrd="0" destOrd="0" presId="urn:microsoft.com/office/officeart/2005/8/layout/pyramid1"/>
    <dgm:cxn modelId="{97DF05DC-173A-134D-B896-77EFAE31836E}" type="presParOf" srcId="{65B0CE4B-F3FD-D848-A51B-49ACD1FA9C15}" destId="{14C50E01-9588-0E49-883C-941BE9AB22B0}" srcOrd="1" destOrd="0" presId="urn:microsoft.com/office/officeart/2005/8/layout/pyramid1"/>
    <dgm:cxn modelId="{84BA4CAC-B076-984F-9C9D-73B7B0025A9B}" type="presParOf" srcId="{5AF3D786-B2FC-8247-B556-28D6E6255448}" destId="{81525A85-DFE6-C34C-8C65-B5A71A63AF24}" srcOrd="2" destOrd="0" presId="urn:microsoft.com/office/officeart/2005/8/layout/pyramid1"/>
    <dgm:cxn modelId="{63D16828-EF22-9148-85FB-E20FDE761802}" type="presParOf" srcId="{81525A85-DFE6-C34C-8C65-B5A71A63AF24}" destId="{12F1E049-4BEB-FC4D-B62C-47FDC360CF49}" srcOrd="0" destOrd="0" presId="urn:microsoft.com/office/officeart/2005/8/layout/pyramid1"/>
    <dgm:cxn modelId="{636C84A0-3839-9248-8B65-6A38266E7CEA}" type="presParOf" srcId="{81525A85-DFE6-C34C-8C65-B5A71A63AF24}" destId="{74202179-A9B8-0841-84F8-C238CBD933AC}" srcOrd="1" destOrd="0" presId="urn:microsoft.com/office/officeart/2005/8/layout/pyramid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7E97C3-B1B4-5A4B-850B-8297D6490D79}" type="doc">
      <dgm:prSet loTypeId="urn:microsoft.com/office/officeart/2005/8/layout/pyramid1" loCatId="" qsTypeId="urn:microsoft.com/office/officeart/2005/8/quickstyle/3d2" qsCatId="3D" csTypeId="urn:microsoft.com/office/officeart/2005/8/colors/accent1_2" csCatId="accent1" phldr="1"/>
      <dgm:spPr/>
    </dgm:pt>
    <dgm:pt modelId="{93C7F82B-08C3-8949-8496-CF2A3E6E8E67}">
      <dgm:prSet phldrT="[Text]" custT="1"/>
      <dgm:spPr>
        <a:solidFill>
          <a:schemeClr val="bg1"/>
        </a:solidFill>
      </dgm:spPr>
      <dgm:t>
        <a:bodyPr/>
        <a:lstStyle/>
        <a:p>
          <a:endParaRPr lang="en-US" sz="1400" dirty="0"/>
        </a:p>
        <a:p>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Knowledge:</a:t>
          </a:r>
        </a:p>
        <a:p>
          <a:r>
            <a:rPr lang="en-US" sz="1400" dirty="0">
              <a:latin typeface="Calibri" panose="020F0502020204030204" pitchFamily="34" charset="0"/>
              <a:cs typeface="Calibri" panose="020F0502020204030204" pitchFamily="34" charset="0"/>
            </a:rPr>
            <a:t>If SOS then “send ship”</a:t>
          </a:r>
        </a:p>
      </dgm:t>
    </dgm:pt>
    <dgm:pt modelId="{B013B22C-F18E-D346-83F3-5656CCA676F2}" type="parTrans" cxnId="{F3EEF352-DDD6-C84C-AD7F-1062F4E6E25A}">
      <dgm:prSet/>
      <dgm:spPr/>
      <dgm:t>
        <a:bodyPr/>
        <a:lstStyle/>
        <a:p>
          <a:endParaRPr lang="en-US" sz="900"/>
        </a:p>
      </dgm:t>
    </dgm:pt>
    <dgm:pt modelId="{41815C83-386A-6844-9717-FBDF30ABECA0}" type="sibTrans" cxnId="{F3EEF352-DDD6-C84C-AD7F-1062F4E6E25A}">
      <dgm:prSet/>
      <dgm:spPr/>
      <dgm:t>
        <a:bodyPr/>
        <a:lstStyle/>
        <a:p>
          <a:endParaRPr lang="en-US" sz="900"/>
        </a:p>
      </dgm:t>
    </dgm:pt>
    <dgm:pt modelId="{01640790-FEF5-564B-A426-477D6CA9370F}">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Information: SOS</a:t>
          </a:r>
        </a:p>
      </dgm:t>
    </dgm:pt>
    <dgm:pt modelId="{7161BC08-A465-314B-B09E-DA59C69C7475}" type="parTrans" cxnId="{DEE789E1-8640-BA4C-9554-9A01C913F595}">
      <dgm:prSet/>
      <dgm:spPr/>
      <dgm:t>
        <a:bodyPr/>
        <a:lstStyle/>
        <a:p>
          <a:endParaRPr lang="en-US" sz="900"/>
        </a:p>
      </dgm:t>
    </dgm:pt>
    <dgm:pt modelId="{C7B61EC0-7EA7-D74C-8FD9-B0950A808913}" type="sibTrans" cxnId="{DEE789E1-8640-BA4C-9554-9A01C913F595}">
      <dgm:prSet/>
      <dgm:spPr/>
      <dgm:t>
        <a:bodyPr/>
        <a:lstStyle/>
        <a:p>
          <a:endParaRPr lang="en-US" sz="900"/>
        </a:p>
      </dgm:t>
    </dgm:pt>
    <dgm:pt modelId="{3F9FCCB9-6FE0-E947-BA00-EDAA2911E3B5}">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Data: • • • − − − • • • </a:t>
          </a:r>
        </a:p>
      </dgm:t>
    </dgm:pt>
    <dgm:pt modelId="{22DAA751-219E-EB45-B4C9-D255653D561B}" type="parTrans" cxnId="{74B9706D-B2A3-FE41-B601-46728C21ED54}">
      <dgm:prSet/>
      <dgm:spPr/>
      <dgm:t>
        <a:bodyPr/>
        <a:lstStyle/>
        <a:p>
          <a:endParaRPr lang="en-US" sz="900"/>
        </a:p>
      </dgm:t>
    </dgm:pt>
    <dgm:pt modelId="{7F7C10AD-3078-8F4F-8C45-8748D5717F02}" type="sibTrans" cxnId="{74B9706D-B2A3-FE41-B601-46728C21ED54}">
      <dgm:prSet/>
      <dgm:spPr/>
      <dgm:t>
        <a:bodyPr/>
        <a:lstStyle/>
        <a:p>
          <a:endParaRPr lang="en-US" sz="900"/>
        </a:p>
      </dgm:t>
    </dgm:pt>
    <dgm:pt modelId="{5AF3D786-B2FC-8247-B556-28D6E6255448}" type="pres">
      <dgm:prSet presAssocID="{BC7E97C3-B1B4-5A4B-850B-8297D6490D79}" presName="Name0" presStyleCnt="0">
        <dgm:presLayoutVars>
          <dgm:dir/>
          <dgm:animLvl val="lvl"/>
          <dgm:resizeHandles val="exact"/>
        </dgm:presLayoutVars>
      </dgm:prSet>
      <dgm:spPr/>
    </dgm:pt>
    <dgm:pt modelId="{177D5721-F8DD-5840-990E-60EBFA1BE5B6}" type="pres">
      <dgm:prSet presAssocID="{93C7F82B-08C3-8949-8496-CF2A3E6E8E67}" presName="Name8" presStyleCnt="0"/>
      <dgm:spPr/>
    </dgm:pt>
    <dgm:pt modelId="{E8CF7988-FCE3-574B-8C3F-CD4B2259C0A6}" type="pres">
      <dgm:prSet presAssocID="{93C7F82B-08C3-8949-8496-CF2A3E6E8E67}" presName="level" presStyleLbl="node1" presStyleIdx="0" presStyleCnt="3" custScaleX="99227" custScaleY="284234">
        <dgm:presLayoutVars>
          <dgm:chMax val="1"/>
          <dgm:bulletEnabled val="1"/>
        </dgm:presLayoutVars>
      </dgm:prSet>
      <dgm:spPr/>
    </dgm:pt>
    <dgm:pt modelId="{C5DD03C4-9F2E-EC41-A44F-817AB28F74AA}" type="pres">
      <dgm:prSet presAssocID="{93C7F82B-08C3-8949-8496-CF2A3E6E8E67}" presName="levelTx" presStyleLbl="revTx" presStyleIdx="0" presStyleCnt="0">
        <dgm:presLayoutVars>
          <dgm:chMax val="1"/>
          <dgm:bulletEnabled val="1"/>
        </dgm:presLayoutVars>
      </dgm:prSet>
      <dgm:spPr/>
    </dgm:pt>
    <dgm:pt modelId="{65B0CE4B-F3FD-D848-A51B-49ACD1FA9C15}" type="pres">
      <dgm:prSet presAssocID="{01640790-FEF5-564B-A426-477D6CA9370F}" presName="Name8" presStyleCnt="0"/>
      <dgm:spPr/>
    </dgm:pt>
    <dgm:pt modelId="{8356CFCA-BC6F-1045-B1FC-CB65C0FF6032}" type="pres">
      <dgm:prSet presAssocID="{01640790-FEF5-564B-A426-477D6CA9370F}" presName="level" presStyleLbl="node1" presStyleIdx="1" presStyleCnt="3">
        <dgm:presLayoutVars>
          <dgm:chMax val="1"/>
          <dgm:bulletEnabled val="1"/>
        </dgm:presLayoutVars>
      </dgm:prSet>
      <dgm:spPr/>
    </dgm:pt>
    <dgm:pt modelId="{14C50E01-9588-0E49-883C-941BE9AB22B0}" type="pres">
      <dgm:prSet presAssocID="{01640790-FEF5-564B-A426-477D6CA9370F}" presName="levelTx" presStyleLbl="revTx" presStyleIdx="0" presStyleCnt="0">
        <dgm:presLayoutVars>
          <dgm:chMax val="1"/>
          <dgm:bulletEnabled val="1"/>
        </dgm:presLayoutVars>
      </dgm:prSet>
      <dgm:spPr/>
    </dgm:pt>
    <dgm:pt modelId="{81525A85-DFE6-C34C-8C65-B5A71A63AF24}" type="pres">
      <dgm:prSet presAssocID="{3F9FCCB9-6FE0-E947-BA00-EDAA2911E3B5}" presName="Name8" presStyleCnt="0"/>
      <dgm:spPr/>
    </dgm:pt>
    <dgm:pt modelId="{12F1E049-4BEB-FC4D-B62C-47FDC360CF49}" type="pres">
      <dgm:prSet presAssocID="{3F9FCCB9-6FE0-E947-BA00-EDAA2911E3B5}" presName="level" presStyleLbl="node1" presStyleIdx="2" presStyleCnt="3">
        <dgm:presLayoutVars>
          <dgm:chMax val="1"/>
          <dgm:bulletEnabled val="1"/>
        </dgm:presLayoutVars>
      </dgm:prSet>
      <dgm:spPr/>
    </dgm:pt>
    <dgm:pt modelId="{74202179-A9B8-0841-84F8-C238CBD933AC}" type="pres">
      <dgm:prSet presAssocID="{3F9FCCB9-6FE0-E947-BA00-EDAA2911E3B5}" presName="levelTx" presStyleLbl="revTx" presStyleIdx="0" presStyleCnt="0">
        <dgm:presLayoutVars>
          <dgm:chMax val="1"/>
          <dgm:bulletEnabled val="1"/>
        </dgm:presLayoutVars>
      </dgm:prSet>
      <dgm:spPr/>
    </dgm:pt>
  </dgm:ptLst>
  <dgm:cxnLst>
    <dgm:cxn modelId="{597AA020-837B-A54A-A0E3-ECF258B7A85F}" type="presOf" srcId="{3F9FCCB9-6FE0-E947-BA00-EDAA2911E3B5}" destId="{12F1E049-4BEB-FC4D-B62C-47FDC360CF49}" srcOrd="0" destOrd="0" presId="urn:microsoft.com/office/officeart/2005/8/layout/pyramid1"/>
    <dgm:cxn modelId="{D4BF7A52-EC09-4A46-8D2E-430181E547E7}" type="presOf" srcId="{01640790-FEF5-564B-A426-477D6CA9370F}" destId="{14C50E01-9588-0E49-883C-941BE9AB22B0}" srcOrd="1" destOrd="0" presId="urn:microsoft.com/office/officeart/2005/8/layout/pyramid1"/>
    <dgm:cxn modelId="{F3EEF352-DDD6-C84C-AD7F-1062F4E6E25A}" srcId="{BC7E97C3-B1B4-5A4B-850B-8297D6490D79}" destId="{93C7F82B-08C3-8949-8496-CF2A3E6E8E67}" srcOrd="0" destOrd="0" parTransId="{B013B22C-F18E-D346-83F3-5656CCA676F2}" sibTransId="{41815C83-386A-6844-9717-FBDF30ABECA0}"/>
    <dgm:cxn modelId="{8A0F0B5F-20F1-6C42-AEBB-5C1382D95FD5}" type="presOf" srcId="{BC7E97C3-B1B4-5A4B-850B-8297D6490D79}" destId="{5AF3D786-B2FC-8247-B556-28D6E6255448}" srcOrd="0" destOrd="0" presId="urn:microsoft.com/office/officeart/2005/8/layout/pyramid1"/>
    <dgm:cxn modelId="{D98EFE62-B7D7-EF43-B60A-3FC86C094949}" type="presOf" srcId="{93C7F82B-08C3-8949-8496-CF2A3E6E8E67}" destId="{E8CF7988-FCE3-574B-8C3F-CD4B2259C0A6}" srcOrd="0" destOrd="0" presId="urn:microsoft.com/office/officeart/2005/8/layout/pyramid1"/>
    <dgm:cxn modelId="{74B9706D-B2A3-FE41-B601-46728C21ED54}" srcId="{BC7E97C3-B1B4-5A4B-850B-8297D6490D79}" destId="{3F9FCCB9-6FE0-E947-BA00-EDAA2911E3B5}" srcOrd="2" destOrd="0" parTransId="{22DAA751-219E-EB45-B4C9-D255653D561B}" sibTransId="{7F7C10AD-3078-8F4F-8C45-8748D5717F02}"/>
    <dgm:cxn modelId="{44470F81-B9A9-2F43-9EAA-23E503149EE5}" type="presOf" srcId="{3F9FCCB9-6FE0-E947-BA00-EDAA2911E3B5}" destId="{74202179-A9B8-0841-84F8-C238CBD933AC}" srcOrd="1" destOrd="0" presId="urn:microsoft.com/office/officeart/2005/8/layout/pyramid1"/>
    <dgm:cxn modelId="{D9F875A7-5D03-D941-83B4-F6688CC05112}" type="presOf" srcId="{01640790-FEF5-564B-A426-477D6CA9370F}" destId="{8356CFCA-BC6F-1045-B1FC-CB65C0FF6032}" srcOrd="0" destOrd="0" presId="urn:microsoft.com/office/officeart/2005/8/layout/pyramid1"/>
    <dgm:cxn modelId="{DEE789E1-8640-BA4C-9554-9A01C913F595}" srcId="{BC7E97C3-B1B4-5A4B-850B-8297D6490D79}" destId="{01640790-FEF5-564B-A426-477D6CA9370F}" srcOrd="1" destOrd="0" parTransId="{7161BC08-A465-314B-B09E-DA59C69C7475}" sibTransId="{C7B61EC0-7EA7-D74C-8FD9-B0950A808913}"/>
    <dgm:cxn modelId="{6A81ABFF-0E6E-8440-A864-D45444FEE178}" type="presOf" srcId="{93C7F82B-08C3-8949-8496-CF2A3E6E8E67}" destId="{C5DD03C4-9F2E-EC41-A44F-817AB28F74AA}" srcOrd="1" destOrd="0" presId="urn:microsoft.com/office/officeart/2005/8/layout/pyramid1"/>
    <dgm:cxn modelId="{FABDD39D-7CDC-984E-AFAB-93AC4903FF2F}" type="presParOf" srcId="{5AF3D786-B2FC-8247-B556-28D6E6255448}" destId="{177D5721-F8DD-5840-990E-60EBFA1BE5B6}" srcOrd="0" destOrd="0" presId="urn:microsoft.com/office/officeart/2005/8/layout/pyramid1"/>
    <dgm:cxn modelId="{0B4F045B-1416-2744-96F3-9A9D784559E1}" type="presParOf" srcId="{177D5721-F8DD-5840-990E-60EBFA1BE5B6}" destId="{E8CF7988-FCE3-574B-8C3F-CD4B2259C0A6}" srcOrd="0" destOrd="0" presId="urn:microsoft.com/office/officeart/2005/8/layout/pyramid1"/>
    <dgm:cxn modelId="{82E876E8-002C-2947-9B64-553846FF7F05}" type="presParOf" srcId="{177D5721-F8DD-5840-990E-60EBFA1BE5B6}" destId="{C5DD03C4-9F2E-EC41-A44F-817AB28F74AA}" srcOrd="1" destOrd="0" presId="urn:microsoft.com/office/officeart/2005/8/layout/pyramid1"/>
    <dgm:cxn modelId="{E74ACDDE-9500-AA49-9D7D-3392C02356CD}" type="presParOf" srcId="{5AF3D786-B2FC-8247-B556-28D6E6255448}" destId="{65B0CE4B-F3FD-D848-A51B-49ACD1FA9C15}" srcOrd="1" destOrd="0" presId="urn:microsoft.com/office/officeart/2005/8/layout/pyramid1"/>
    <dgm:cxn modelId="{6DED466B-C00C-BC45-AF72-CBA8E36AAB70}" type="presParOf" srcId="{65B0CE4B-F3FD-D848-A51B-49ACD1FA9C15}" destId="{8356CFCA-BC6F-1045-B1FC-CB65C0FF6032}" srcOrd="0" destOrd="0" presId="urn:microsoft.com/office/officeart/2005/8/layout/pyramid1"/>
    <dgm:cxn modelId="{97DF05DC-173A-134D-B896-77EFAE31836E}" type="presParOf" srcId="{65B0CE4B-F3FD-D848-A51B-49ACD1FA9C15}" destId="{14C50E01-9588-0E49-883C-941BE9AB22B0}" srcOrd="1" destOrd="0" presId="urn:microsoft.com/office/officeart/2005/8/layout/pyramid1"/>
    <dgm:cxn modelId="{84BA4CAC-B076-984F-9C9D-73B7B0025A9B}" type="presParOf" srcId="{5AF3D786-B2FC-8247-B556-28D6E6255448}" destId="{81525A85-DFE6-C34C-8C65-B5A71A63AF24}" srcOrd="2" destOrd="0" presId="urn:microsoft.com/office/officeart/2005/8/layout/pyramid1"/>
    <dgm:cxn modelId="{63D16828-EF22-9148-85FB-E20FDE761802}" type="presParOf" srcId="{81525A85-DFE6-C34C-8C65-B5A71A63AF24}" destId="{12F1E049-4BEB-FC4D-B62C-47FDC360CF49}" srcOrd="0" destOrd="0" presId="urn:microsoft.com/office/officeart/2005/8/layout/pyramid1"/>
    <dgm:cxn modelId="{636C84A0-3839-9248-8B65-6A38266E7CEA}" type="presParOf" srcId="{81525A85-DFE6-C34C-8C65-B5A71A63AF24}" destId="{74202179-A9B8-0841-84F8-C238CBD933AC}" srcOrd="1" destOrd="0" presId="urn:microsoft.com/office/officeart/2005/8/layout/pyramid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2B51D8-2C97-2348-9E64-B7A7700EBF15}" type="doc">
      <dgm:prSet loTypeId="urn:microsoft.com/office/officeart/2005/8/layout/pyramid1" loCatId="" qsTypeId="urn:microsoft.com/office/officeart/2005/8/quickstyle/simple4" qsCatId="simple" csTypeId="urn:microsoft.com/office/officeart/2005/8/colors/accent1_2" csCatId="accent1" phldr="1"/>
      <dgm:spPr/>
    </dgm:pt>
    <dgm:pt modelId="{634F5271-DE5A-514E-9387-77D96B3242ED}">
      <dgm:prSet phldrT="[Text]"/>
      <dgm:spPr/>
      <dgm:t>
        <a:bodyPr/>
        <a:lstStyle/>
        <a:p>
          <a:r>
            <a:rPr lang="en-US" dirty="0">
              <a:latin typeface="Calibri" charset="0"/>
              <a:ea typeface="Calibri" charset="0"/>
              <a:cs typeface="Calibri" charset="0"/>
            </a:rPr>
            <a:t>Knowledge</a:t>
          </a:r>
        </a:p>
      </dgm:t>
    </dgm:pt>
    <dgm:pt modelId="{EAE33B5B-C553-E043-83D3-FE956B2C3520}" type="parTrans" cxnId="{9D619465-825F-E845-B836-D6FE1F73C16A}">
      <dgm:prSet/>
      <dgm:spPr/>
      <dgm:t>
        <a:bodyPr/>
        <a:lstStyle/>
        <a:p>
          <a:endParaRPr lang="en-US">
            <a:latin typeface="Calibri" charset="0"/>
            <a:ea typeface="Calibri" charset="0"/>
            <a:cs typeface="Calibri" charset="0"/>
          </a:endParaRPr>
        </a:p>
      </dgm:t>
    </dgm:pt>
    <dgm:pt modelId="{C82C3316-844B-554C-95F0-A4F603EC4EFE}" type="sibTrans" cxnId="{9D619465-825F-E845-B836-D6FE1F73C16A}">
      <dgm:prSet/>
      <dgm:spPr/>
      <dgm:t>
        <a:bodyPr/>
        <a:lstStyle/>
        <a:p>
          <a:endParaRPr lang="en-US">
            <a:latin typeface="Calibri" charset="0"/>
            <a:ea typeface="Calibri" charset="0"/>
            <a:cs typeface="Calibri" charset="0"/>
          </a:endParaRPr>
        </a:p>
      </dgm:t>
    </dgm:pt>
    <dgm:pt modelId="{4290004B-D2E0-7449-8CE6-F129BBD80DE3}">
      <dgm:prSet phldrT="[Text]"/>
      <dgm:spPr/>
      <dgm:t>
        <a:bodyPr/>
        <a:lstStyle/>
        <a:p>
          <a:r>
            <a:rPr lang="en-US" dirty="0">
              <a:latin typeface="Calibri" charset="0"/>
              <a:ea typeface="Calibri" charset="0"/>
              <a:cs typeface="Calibri" charset="0"/>
            </a:rPr>
            <a:t>Structured Data</a:t>
          </a:r>
        </a:p>
      </dgm:t>
    </dgm:pt>
    <dgm:pt modelId="{3995FB4A-7EB3-C042-8288-1E3C7F11C148}" type="parTrans" cxnId="{14590119-D865-C448-BDC5-542591A8AEA8}">
      <dgm:prSet/>
      <dgm:spPr/>
      <dgm:t>
        <a:bodyPr/>
        <a:lstStyle/>
        <a:p>
          <a:endParaRPr lang="en-US">
            <a:latin typeface="Calibri" charset="0"/>
            <a:ea typeface="Calibri" charset="0"/>
            <a:cs typeface="Calibri" charset="0"/>
          </a:endParaRPr>
        </a:p>
      </dgm:t>
    </dgm:pt>
    <dgm:pt modelId="{D96F90E2-A1F8-574F-B3C3-C06BEC27515D}" type="sibTrans" cxnId="{14590119-D865-C448-BDC5-542591A8AEA8}">
      <dgm:prSet/>
      <dgm:spPr/>
      <dgm:t>
        <a:bodyPr/>
        <a:lstStyle/>
        <a:p>
          <a:endParaRPr lang="en-US">
            <a:latin typeface="Calibri" charset="0"/>
            <a:ea typeface="Calibri" charset="0"/>
            <a:cs typeface="Calibri" charset="0"/>
          </a:endParaRPr>
        </a:p>
      </dgm:t>
    </dgm:pt>
    <dgm:pt modelId="{CF11FEF9-F910-A04C-AE30-7F52A5A8F10E}">
      <dgm:prSet phldrT="[Text]"/>
      <dgm:spPr/>
      <dgm:t>
        <a:bodyPr/>
        <a:lstStyle/>
        <a:p>
          <a:r>
            <a:rPr lang="en-US" dirty="0">
              <a:latin typeface="Calibri" charset="0"/>
              <a:ea typeface="Calibri" charset="0"/>
              <a:cs typeface="Calibri" charset="0"/>
            </a:rPr>
            <a:t>Unstructured Data</a:t>
          </a:r>
        </a:p>
      </dgm:t>
    </dgm:pt>
    <dgm:pt modelId="{16E54CC7-2DB7-C444-BF10-67A19E3EC9FD}" type="parTrans" cxnId="{10280A49-B5AB-844A-86D0-E2904B582EF4}">
      <dgm:prSet/>
      <dgm:spPr/>
      <dgm:t>
        <a:bodyPr/>
        <a:lstStyle/>
        <a:p>
          <a:endParaRPr lang="en-US">
            <a:latin typeface="Calibri" charset="0"/>
            <a:ea typeface="Calibri" charset="0"/>
            <a:cs typeface="Calibri" charset="0"/>
          </a:endParaRPr>
        </a:p>
      </dgm:t>
    </dgm:pt>
    <dgm:pt modelId="{368853FA-D8E0-DE4E-9C20-D928C24AF182}" type="sibTrans" cxnId="{10280A49-B5AB-844A-86D0-E2904B582EF4}">
      <dgm:prSet/>
      <dgm:spPr/>
      <dgm:t>
        <a:bodyPr/>
        <a:lstStyle/>
        <a:p>
          <a:endParaRPr lang="en-US">
            <a:latin typeface="Calibri" charset="0"/>
            <a:ea typeface="Calibri" charset="0"/>
            <a:cs typeface="Calibri" charset="0"/>
          </a:endParaRPr>
        </a:p>
      </dgm:t>
    </dgm:pt>
    <dgm:pt modelId="{D1CB6CB7-4F53-664A-8D75-C7772D31541B}" type="pres">
      <dgm:prSet presAssocID="{D42B51D8-2C97-2348-9E64-B7A7700EBF15}" presName="Name0" presStyleCnt="0">
        <dgm:presLayoutVars>
          <dgm:dir/>
          <dgm:animLvl val="lvl"/>
          <dgm:resizeHandles val="exact"/>
        </dgm:presLayoutVars>
      </dgm:prSet>
      <dgm:spPr/>
    </dgm:pt>
    <dgm:pt modelId="{CFB410E1-4E4C-B04C-AA61-059083F797D2}" type="pres">
      <dgm:prSet presAssocID="{634F5271-DE5A-514E-9387-77D96B3242ED}" presName="Name8" presStyleCnt="0"/>
      <dgm:spPr/>
    </dgm:pt>
    <dgm:pt modelId="{0C52E62D-14EB-604E-9AA2-B8F184B52044}" type="pres">
      <dgm:prSet presAssocID="{634F5271-DE5A-514E-9387-77D96B3242ED}" presName="level" presStyleLbl="node1" presStyleIdx="0" presStyleCnt="3">
        <dgm:presLayoutVars>
          <dgm:chMax val="1"/>
          <dgm:bulletEnabled val="1"/>
        </dgm:presLayoutVars>
      </dgm:prSet>
      <dgm:spPr/>
    </dgm:pt>
    <dgm:pt modelId="{A310C539-3A11-D04D-8083-A4D268656C12}" type="pres">
      <dgm:prSet presAssocID="{634F5271-DE5A-514E-9387-77D96B3242ED}" presName="levelTx" presStyleLbl="revTx" presStyleIdx="0" presStyleCnt="0">
        <dgm:presLayoutVars>
          <dgm:chMax val="1"/>
          <dgm:bulletEnabled val="1"/>
        </dgm:presLayoutVars>
      </dgm:prSet>
      <dgm:spPr/>
    </dgm:pt>
    <dgm:pt modelId="{90469D3C-C83E-B14A-B989-01CD7D0D65BB}" type="pres">
      <dgm:prSet presAssocID="{4290004B-D2E0-7449-8CE6-F129BBD80DE3}" presName="Name8" presStyleCnt="0"/>
      <dgm:spPr/>
    </dgm:pt>
    <dgm:pt modelId="{274275E4-17A4-284F-BEB6-5486151BBCD9}" type="pres">
      <dgm:prSet presAssocID="{4290004B-D2E0-7449-8CE6-F129BBD80DE3}" presName="level" presStyleLbl="node1" presStyleIdx="1" presStyleCnt="3">
        <dgm:presLayoutVars>
          <dgm:chMax val="1"/>
          <dgm:bulletEnabled val="1"/>
        </dgm:presLayoutVars>
      </dgm:prSet>
      <dgm:spPr/>
    </dgm:pt>
    <dgm:pt modelId="{65FC513D-047E-0740-A5D9-3537349F898C}" type="pres">
      <dgm:prSet presAssocID="{4290004B-D2E0-7449-8CE6-F129BBD80DE3}" presName="levelTx" presStyleLbl="revTx" presStyleIdx="0" presStyleCnt="0">
        <dgm:presLayoutVars>
          <dgm:chMax val="1"/>
          <dgm:bulletEnabled val="1"/>
        </dgm:presLayoutVars>
      </dgm:prSet>
      <dgm:spPr/>
    </dgm:pt>
    <dgm:pt modelId="{C83B0168-57E8-D147-8A1D-625085643A42}" type="pres">
      <dgm:prSet presAssocID="{CF11FEF9-F910-A04C-AE30-7F52A5A8F10E}" presName="Name8" presStyleCnt="0"/>
      <dgm:spPr/>
    </dgm:pt>
    <dgm:pt modelId="{A40D9264-A0DB-3D40-B175-762ABD178E53}" type="pres">
      <dgm:prSet presAssocID="{CF11FEF9-F910-A04C-AE30-7F52A5A8F10E}" presName="level" presStyleLbl="node1" presStyleIdx="2" presStyleCnt="3">
        <dgm:presLayoutVars>
          <dgm:chMax val="1"/>
          <dgm:bulletEnabled val="1"/>
        </dgm:presLayoutVars>
      </dgm:prSet>
      <dgm:spPr/>
    </dgm:pt>
    <dgm:pt modelId="{A14B9575-3563-D743-BFEE-70959315A0D9}" type="pres">
      <dgm:prSet presAssocID="{CF11FEF9-F910-A04C-AE30-7F52A5A8F10E}" presName="levelTx" presStyleLbl="revTx" presStyleIdx="0" presStyleCnt="0">
        <dgm:presLayoutVars>
          <dgm:chMax val="1"/>
          <dgm:bulletEnabled val="1"/>
        </dgm:presLayoutVars>
      </dgm:prSet>
      <dgm:spPr/>
    </dgm:pt>
  </dgm:ptLst>
  <dgm:cxnLst>
    <dgm:cxn modelId="{14590119-D865-C448-BDC5-542591A8AEA8}" srcId="{D42B51D8-2C97-2348-9E64-B7A7700EBF15}" destId="{4290004B-D2E0-7449-8CE6-F129BBD80DE3}" srcOrd="1" destOrd="0" parTransId="{3995FB4A-7EB3-C042-8288-1E3C7F11C148}" sibTransId="{D96F90E2-A1F8-574F-B3C3-C06BEC27515D}"/>
    <dgm:cxn modelId="{10280A49-B5AB-844A-86D0-E2904B582EF4}" srcId="{D42B51D8-2C97-2348-9E64-B7A7700EBF15}" destId="{CF11FEF9-F910-A04C-AE30-7F52A5A8F10E}" srcOrd="2" destOrd="0" parTransId="{16E54CC7-2DB7-C444-BF10-67A19E3EC9FD}" sibTransId="{368853FA-D8E0-DE4E-9C20-D928C24AF182}"/>
    <dgm:cxn modelId="{9A22A752-6FE9-E94A-BD3C-F6D0F8FD6FB5}" type="presOf" srcId="{634F5271-DE5A-514E-9387-77D96B3242ED}" destId="{A310C539-3A11-D04D-8083-A4D268656C12}" srcOrd="1" destOrd="0" presId="urn:microsoft.com/office/officeart/2005/8/layout/pyramid1"/>
    <dgm:cxn modelId="{659CB353-53F5-4D4F-B596-996BC9DB1229}" type="presOf" srcId="{CF11FEF9-F910-A04C-AE30-7F52A5A8F10E}" destId="{A40D9264-A0DB-3D40-B175-762ABD178E53}" srcOrd="0" destOrd="0" presId="urn:microsoft.com/office/officeart/2005/8/layout/pyramid1"/>
    <dgm:cxn modelId="{9D619465-825F-E845-B836-D6FE1F73C16A}" srcId="{D42B51D8-2C97-2348-9E64-B7A7700EBF15}" destId="{634F5271-DE5A-514E-9387-77D96B3242ED}" srcOrd="0" destOrd="0" parTransId="{EAE33B5B-C553-E043-83D3-FE956B2C3520}" sibTransId="{C82C3316-844B-554C-95F0-A4F603EC4EFE}"/>
    <dgm:cxn modelId="{D5494073-BDAF-4C46-BEBA-F29624F262A4}" type="presOf" srcId="{D42B51D8-2C97-2348-9E64-B7A7700EBF15}" destId="{D1CB6CB7-4F53-664A-8D75-C7772D31541B}" srcOrd="0" destOrd="0" presId="urn:microsoft.com/office/officeart/2005/8/layout/pyramid1"/>
    <dgm:cxn modelId="{7E1DEB84-616A-8946-83E7-5724A3A53D55}" type="presOf" srcId="{634F5271-DE5A-514E-9387-77D96B3242ED}" destId="{0C52E62D-14EB-604E-9AA2-B8F184B52044}" srcOrd="0" destOrd="0" presId="urn:microsoft.com/office/officeart/2005/8/layout/pyramid1"/>
    <dgm:cxn modelId="{0DF2CBA2-8D32-8D4F-91FC-C50689D12C95}" type="presOf" srcId="{CF11FEF9-F910-A04C-AE30-7F52A5A8F10E}" destId="{A14B9575-3563-D743-BFEE-70959315A0D9}" srcOrd="1" destOrd="0" presId="urn:microsoft.com/office/officeart/2005/8/layout/pyramid1"/>
    <dgm:cxn modelId="{0744E9CA-DFD1-9F42-B45A-392358165737}" type="presOf" srcId="{4290004B-D2E0-7449-8CE6-F129BBD80DE3}" destId="{65FC513D-047E-0740-A5D9-3537349F898C}" srcOrd="1" destOrd="0" presId="urn:microsoft.com/office/officeart/2005/8/layout/pyramid1"/>
    <dgm:cxn modelId="{AF291AE4-6140-1B40-AB5D-4E0677EDA66F}" type="presOf" srcId="{4290004B-D2E0-7449-8CE6-F129BBD80DE3}" destId="{274275E4-17A4-284F-BEB6-5486151BBCD9}" srcOrd="0" destOrd="0" presId="urn:microsoft.com/office/officeart/2005/8/layout/pyramid1"/>
    <dgm:cxn modelId="{55F07A92-4735-594C-A606-72DB9D400E92}" type="presParOf" srcId="{D1CB6CB7-4F53-664A-8D75-C7772D31541B}" destId="{CFB410E1-4E4C-B04C-AA61-059083F797D2}" srcOrd="0" destOrd="0" presId="urn:microsoft.com/office/officeart/2005/8/layout/pyramid1"/>
    <dgm:cxn modelId="{03BCF0D2-FD8F-A043-B3CE-094838951DC0}" type="presParOf" srcId="{CFB410E1-4E4C-B04C-AA61-059083F797D2}" destId="{0C52E62D-14EB-604E-9AA2-B8F184B52044}" srcOrd="0" destOrd="0" presId="urn:microsoft.com/office/officeart/2005/8/layout/pyramid1"/>
    <dgm:cxn modelId="{AB9D1C73-2558-9149-9628-6E903D2F61A8}" type="presParOf" srcId="{CFB410E1-4E4C-B04C-AA61-059083F797D2}" destId="{A310C539-3A11-D04D-8083-A4D268656C12}" srcOrd="1" destOrd="0" presId="urn:microsoft.com/office/officeart/2005/8/layout/pyramid1"/>
    <dgm:cxn modelId="{C7F3D85A-3678-474E-860A-806254B4FBC0}" type="presParOf" srcId="{D1CB6CB7-4F53-664A-8D75-C7772D31541B}" destId="{90469D3C-C83E-B14A-B989-01CD7D0D65BB}" srcOrd="1" destOrd="0" presId="urn:microsoft.com/office/officeart/2005/8/layout/pyramid1"/>
    <dgm:cxn modelId="{6F6FCA44-F3E8-9C45-82A1-2C88D42F5324}" type="presParOf" srcId="{90469D3C-C83E-B14A-B989-01CD7D0D65BB}" destId="{274275E4-17A4-284F-BEB6-5486151BBCD9}" srcOrd="0" destOrd="0" presId="urn:microsoft.com/office/officeart/2005/8/layout/pyramid1"/>
    <dgm:cxn modelId="{EEB9D258-BD78-024D-9936-90722B5352B1}" type="presParOf" srcId="{90469D3C-C83E-B14A-B989-01CD7D0D65BB}" destId="{65FC513D-047E-0740-A5D9-3537349F898C}" srcOrd="1" destOrd="0" presId="urn:microsoft.com/office/officeart/2005/8/layout/pyramid1"/>
    <dgm:cxn modelId="{D40C20D2-0E52-6C44-8D2D-05BB3D84D83F}" type="presParOf" srcId="{D1CB6CB7-4F53-664A-8D75-C7772D31541B}" destId="{C83B0168-57E8-D147-8A1D-625085643A42}" srcOrd="2" destOrd="0" presId="urn:microsoft.com/office/officeart/2005/8/layout/pyramid1"/>
    <dgm:cxn modelId="{D04933B3-B8D4-404E-A40B-554782FBD1D6}" type="presParOf" srcId="{C83B0168-57E8-D147-8A1D-625085643A42}" destId="{A40D9264-A0DB-3D40-B175-762ABD178E53}" srcOrd="0" destOrd="0" presId="urn:microsoft.com/office/officeart/2005/8/layout/pyramid1"/>
    <dgm:cxn modelId="{40E2A349-1AB4-A84E-A9EC-694A95EEB2AD}" type="presParOf" srcId="{C83B0168-57E8-D147-8A1D-625085643A42}" destId="{A14B9575-3563-D743-BFEE-70959315A0D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F7988-FCE3-574B-8C3F-CD4B2259C0A6}">
      <dsp:nvSpPr>
        <dsp:cNvPr id="0" name=""/>
        <dsp:cNvSpPr/>
      </dsp:nvSpPr>
      <dsp:spPr>
        <a:xfrm>
          <a:off x="756223" y="0"/>
          <a:ext cx="2109653" cy="129598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Knowledge:</a:t>
          </a:r>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If SOS then “send ship”</a:t>
          </a:r>
        </a:p>
      </dsp:txBody>
      <dsp:txXfrm>
        <a:off x="756223" y="0"/>
        <a:ext cx="2109653" cy="1295988"/>
      </dsp:txXfrm>
    </dsp:sp>
    <dsp:sp modelId="{8356CFCA-BC6F-1045-B1FC-CB65C0FF6032}">
      <dsp:nvSpPr>
        <dsp:cNvPr id="0" name=""/>
        <dsp:cNvSpPr/>
      </dsp:nvSpPr>
      <dsp:spPr>
        <a:xfrm>
          <a:off x="374003" y="1295988"/>
          <a:ext cx="2874093"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Information: SOS</a:t>
          </a:r>
        </a:p>
      </dsp:txBody>
      <dsp:txXfrm>
        <a:off x="876969" y="1295988"/>
        <a:ext cx="1868161" cy="455958"/>
      </dsp:txXfrm>
    </dsp:sp>
    <dsp:sp modelId="{12F1E049-4BEB-FC4D-B62C-47FDC360CF49}">
      <dsp:nvSpPr>
        <dsp:cNvPr id="0" name=""/>
        <dsp:cNvSpPr/>
      </dsp:nvSpPr>
      <dsp:spPr>
        <a:xfrm>
          <a:off x="0" y="1751946"/>
          <a:ext cx="3622100"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Data: • • • − − − • • • </a:t>
          </a:r>
        </a:p>
      </dsp:txBody>
      <dsp:txXfrm>
        <a:off x="633867" y="1751946"/>
        <a:ext cx="2354365" cy="4559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F7988-FCE3-574B-8C3F-CD4B2259C0A6}">
      <dsp:nvSpPr>
        <dsp:cNvPr id="0" name=""/>
        <dsp:cNvSpPr/>
      </dsp:nvSpPr>
      <dsp:spPr>
        <a:xfrm>
          <a:off x="756223" y="0"/>
          <a:ext cx="2109653" cy="129598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Knowledge:</a:t>
          </a:r>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If SOS then “send ship”</a:t>
          </a:r>
        </a:p>
      </dsp:txBody>
      <dsp:txXfrm>
        <a:off x="756223" y="0"/>
        <a:ext cx="2109653" cy="1295988"/>
      </dsp:txXfrm>
    </dsp:sp>
    <dsp:sp modelId="{8356CFCA-BC6F-1045-B1FC-CB65C0FF6032}">
      <dsp:nvSpPr>
        <dsp:cNvPr id="0" name=""/>
        <dsp:cNvSpPr/>
      </dsp:nvSpPr>
      <dsp:spPr>
        <a:xfrm>
          <a:off x="374003" y="1295988"/>
          <a:ext cx="2874093"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Information: SOS</a:t>
          </a:r>
        </a:p>
      </dsp:txBody>
      <dsp:txXfrm>
        <a:off x="876969" y="1295988"/>
        <a:ext cx="1868161" cy="455958"/>
      </dsp:txXfrm>
    </dsp:sp>
    <dsp:sp modelId="{12F1E049-4BEB-FC4D-B62C-47FDC360CF49}">
      <dsp:nvSpPr>
        <dsp:cNvPr id="0" name=""/>
        <dsp:cNvSpPr/>
      </dsp:nvSpPr>
      <dsp:spPr>
        <a:xfrm>
          <a:off x="0" y="1751946"/>
          <a:ext cx="3622100"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Data: • • • − − − • • • </a:t>
          </a:r>
        </a:p>
      </dsp:txBody>
      <dsp:txXfrm>
        <a:off x="633867" y="1751946"/>
        <a:ext cx="2354365" cy="4559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2E62D-14EB-604E-9AA2-B8F184B52044}">
      <dsp:nvSpPr>
        <dsp:cNvPr id="0" name=""/>
        <dsp:cNvSpPr/>
      </dsp:nvSpPr>
      <dsp:spPr>
        <a:xfrm>
          <a:off x="2664067" y="0"/>
          <a:ext cx="2664067"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Calibri" charset="0"/>
              <a:ea typeface="Calibri" charset="0"/>
              <a:cs typeface="Calibri" charset="0"/>
            </a:rPr>
            <a:t>Knowledge</a:t>
          </a:r>
        </a:p>
      </dsp:txBody>
      <dsp:txXfrm>
        <a:off x="2664067" y="0"/>
        <a:ext cx="2664067" cy="1540667"/>
      </dsp:txXfrm>
    </dsp:sp>
    <dsp:sp modelId="{274275E4-17A4-284F-BEB6-5486151BBCD9}">
      <dsp:nvSpPr>
        <dsp:cNvPr id="0" name=""/>
        <dsp:cNvSpPr/>
      </dsp:nvSpPr>
      <dsp:spPr>
        <a:xfrm>
          <a:off x="1332033" y="1540666"/>
          <a:ext cx="5328134"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Calibri" charset="0"/>
              <a:ea typeface="Calibri" charset="0"/>
              <a:cs typeface="Calibri" charset="0"/>
            </a:rPr>
            <a:t>Structured Data</a:t>
          </a:r>
        </a:p>
      </dsp:txBody>
      <dsp:txXfrm>
        <a:off x="2264457" y="1540666"/>
        <a:ext cx="3463287" cy="1540667"/>
      </dsp:txXfrm>
    </dsp:sp>
    <dsp:sp modelId="{A40D9264-A0DB-3D40-B175-762ABD178E53}">
      <dsp:nvSpPr>
        <dsp:cNvPr id="0" name=""/>
        <dsp:cNvSpPr/>
      </dsp:nvSpPr>
      <dsp:spPr>
        <a:xfrm>
          <a:off x="0" y="3081333"/>
          <a:ext cx="7992202"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Calibri" charset="0"/>
              <a:ea typeface="Calibri" charset="0"/>
              <a:cs typeface="Calibri" charset="0"/>
            </a:rPr>
            <a:t>Unstructured Data</a:t>
          </a:r>
        </a:p>
      </dsp:txBody>
      <dsp:txXfrm>
        <a:off x="1398635" y="3081333"/>
        <a:ext cx="5194931" cy="154066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500" kern="1200">
        <a:solidFill>
          <a:schemeClr val="tx1"/>
        </a:solidFill>
        <a:latin typeface="Arial" charset="0"/>
        <a:ea typeface="+mn-ea"/>
        <a:cs typeface="+mn-cs"/>
      </a:defRPr>
    </a:lvl1pPr>
    <a:lvl2pPr marL="565739" algn="l" rtl="0" fontAlgn="base">
      <a:spcBef>
        <a:spcPct val="30000"/>
      </a:spcBef>
      <a:spcAft>
        <a:spcPct val="0"/>
      </a:spcAft>
      <a:defRPr sz="1500" kern="1200">
        <a:solidFill>
          <a:schemeClr val="tx1"/>
        </a:solidFill>
        <a:latin typeface="Arial" charset="0"/>
        <a:ea typeface="+mn-ea"/>
        <a:cs typeface="+mn-cs"/>
      </a:defRPr>
    </a:lvl2pPr>
    <a:lvl3pPr marL="1131479" algn="l" rtl="0" fontAlgn="base">
      <a:spcBef>
        <a:spcPct val="30000"/>
      </a:spcBef>
      <a:spcAft>
        <a:spcPct val="0"/>
      </a:spcAft>
      <a:defRPr sz="1500" kern="1200">
        <a:solidFill>
          <a:schemeClr val="tx1"/>
        </a:solidFill>
        <a:latin typeface="Arial" charset="0"/>
        <a:ea typeface="+mn-ea"/>
        <a:cs typeface="+mn-cs"/>
      </a:defRPr>
    </a:lvl3pPr>
    <a:lvl4pPr marL="1697218" algn="l" rtl="0" fontAlgn="base">
      <a:spcBef>
        <a:spcPct val="30000"/>
      </a:spcBef>
      <a:spcAft>
        <a:spcPct val="0"/>
      </a:spcAft>
      <a:defRPr sz="1500" kern="1200">
        <a:solidFill>
          <a:schemeClr val="tx1"/>
        </a:solidFill>
        <a:latin typeface="Arial" charset="0"/>
        <a:ea typeface="+mn-ea"/>
        <a:cs typeface="+mn-cs"/>
      </a:defRPr>
    </a:lvl4pPr>
    <a:lvl5pPr marL="2262957" algn="l" rtl="0" fontAlgn="base">
      <a:spcBef>
        <a:spcPct val="30000"/>
      </a:spcBef>
      <a:spcAft>
        <a:spcPct val="0"/>
      </a:spcAft>
      <a:defRPr sz="1500" kern="1200">
        <a:solidFill>
          <a:schemeClr val="tx1"/>
        </a:solidFill>
        <a:latin typeface="Arial" charset="0"/>
        <a:ea typeface="+mn-ea"/>
        <a:cs typeface="+mn-cs"/>
      </a:defRPr>
    </a:lvl5pPr>
    <a:lvl6pPr marL="2828696" algn="l" defTabSz="1131479" rtl="0" eaLnBrk="1" latinLnBrk="0" hangingPunct="1">
      <a:defRPr sz="1500" kern="1200">
        <a:solidFill>
          <a:schemeClr val="tx1"/>
        </a:solidFill>
        <a:latin typeface="+mn-lt"/>
        <a:ea typeface="+mn-ea"/>
        <a:cs typeface="+mn-cs"/>
      </a:defRPr>
    </a:lvl6pPr>
    <a:lvl7pPr marL="3394436" algn="l" defTabSz="1131479" rtl="0" eaLnBrk="1" latinLnBrk="0" hangingPunct="1">
      <a:defRPr sz="1500" kern="1200">
        <a:solidFill>
          <a:schemeClr val="tx1"/>
        </a:solidFill>
        <a:latin typeface="+mn-lt"/>
        <a:ea typeface="+mn-ea"/>
        <a:cs typeface="+mn-cs"/>
      </a:defRPr>
    </a:lvl7pPr>
    <a:lvl8pPr marL="3960175" algn="l" defTabSz="1131479" rtl="0" eaLnBrk="1" latinLnBrk="0" hangingPunct="1">
      <a:defRPr sz="1500" kern="1200">
        <a:solidFill>
          <a:schemeClr val="tx1"/>
        </a:solidFill>
        <a:latin typeface="+mn-lt"/>
        <a:ea typeface="+mn-ea"/>
        <a:cs typeface="+mn-cs"/>
      </a:defRPr>
    </a:lvl8pPr>
    <a:lvl9pPr marL="4525914" algn="l" defTabSz="1131479"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A572-8AD9-492E-A720-80969568FA02}" type="slidenum">
              <a:rPr lang="en-US"/>
              <a:pPr/>
              <a:t>1</a:t>
            </a:fld>
            <a:endParaRPr lang="en-US" dirty="0"/>
          </a:p>
        </p:txBody>
      </p:sp>
      <p:sp>
        <p:nvSpPr>
          <p:cNvPr id="315394" name="Rectangle 2"/>
          <p:cNvSpPr>
            <a:spLocks noGrp="1" noRot="1" noChangeAspect="1" noChangeArrowheads="1" noTextEdit="1"/>
          </p:cNvSpPr>
          <p:nvPr>
            <p:ph type="sldImg"/>
          </p:nvPr>
        </p:nvSpPr>
        <p:spPr>
          <a:xfrm>
            <a:off x="674688" y="766763"/>
            <a:ext cx="5754687" cy="3838575"/>
          </a:xfrm>
          <a:ln/>
        </p:spPr>
      </p:sp>
      <p:sp>
        <p:nvSpPr>
          <p:cNvPr id="3153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587347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described in this example, applies to any entity that is performing information processing in the context of an environment, e.g. an organism, an organization, or a computing system. The latter is what we will studying in the course of this lecture.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1933464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Based on the previous consideration we can come up with a working definition for information systems. </a:t>
            </a:r>
            <a:r>
              <a:rPr lang="en-US" sz="1200" baseline="0" dirty="0"/>
              <a:t>For sure, information systems are software systems. In addition, one can quite safely state that all information systems represent within a computer system a model of a part of the world/environment they are interacting with. And this model is needed to fulfill some purpose. We base our definition on this </a:t>
            </a:r>
            <a:r>
              <a:rPr lang="en-US" sz="1200" dirty="0"/>
              <a:t>: “An information system is a </a:t>
            </a:r>
            <a:r>
              <a:rPr lang="en-US" sz="1200" b="1" dirty="0"/>
              <a:t>computing system</a:t>
            </a:r>
            <a:r>
              <a:rPr lang="en-US" sz="1200" dirty="0"/>
              <a:t> that manages a representation of a </a:t>
            </a:r>
            <a:r>
              <a:rPr lang="en-US" sz="1200" b="1" dirty="0"/>
              <a:t>model</a:t>
            </a:r>
            <a:r>
              <a:rPr lang="en-US" sz="1200" dirty="0"/>
              <a:t> of (some aspect of) the </a:t>
            </a:r>
            <a:r>
              <a:rPr lang="en-US" sz="1200" b="1" dirty="0"/>
              <a:t>real world </a:t>
            </a:r>
            <a:r>
              <a:rPr lang="en-US" sz="1200" dirty="0"/>
              <a:t>within a (distributed) computer system (for a given </a:t>
            </a:r>
            <a:r>
              <a:rPr lang="en-US" sz="1200" b="1" dirty="0"/>
              <a:t>purpose</a:t>
            </a:r>
            <a:r>
              <a:rPr lang="en-US" sz="1200" dirty="0"/>
              <a:t>)”.</a:t>
            </a:r>
          </a:p>
          <a:p>
            <a:endParaRPr lang="en-US" sz="1200" dirty="0"/>
          </a:p>
          <a:p>
            <a:r>
              <a:rPr lang="en-US" sz="1200" dirty="0"/>
              <a:t>This definition involves a number of concepts that require further explanation:</a:t>
            </a:r>
            <a:endParaRPr lang="en-US" sz="1200" b="1" dirty="0"/>
          </a:p>
          <a:p>
            <a:r>
              <a:rPr lang="en-US" sz="1200" b="1" dirty="0"/>
              <a:t>real world</a:t>
            </a:r>
            <a:r>
              <a:rPr lang="en-US" sz="1200" dirty="0"/>
              <a:t>: The notion of real world refers not necessarily to our physical environment only. It can be anything from abstract concepts (e.g. a legal information system) to technical</a:t>
            </a:r>
            <a:r>
              <a:rPr lang="en-US" sz="1200" baseline="0" dirty="0"/>
              <a:t> systems including </a:t>
            </a:r>
            <a:r>
              <a:rPr lang="en-US" sz="1200" dirty="0"/>
              <a:t>computer system or networks itself (e.g. information systems for network management). </a:t>
            </a:r>
          </a:p>
          <a:p>
            <a:r>
              <a:rPr lang="en-US" sz="1200" b="1" dirty="0"/>
              <a:t>purpose</a:t>
            </a:r>
            <a:r>
              <a:rPr lang="en-US" sz="1200" dirty="0"/>
              <a:t>: every information system has an entity (human, computer) that makes use of it. It does so, in order to perform a certain task related to some aspect of the real world (e.g. making a decision, performing a computation etc.). </a:t>
            </a:r>
          </a:p>
          <a:p>
            <a:r>
              <a:rPr lang="en-US" sz="1200" b="1" dirty="0"/>
              <a:t>aspect</a:t>
            </a:r>
            <a:r>
              <a:rPr lang="en-US" sz="1200" dirty="0"/>
              <a:t>: this implies that there exist many different ways to represent the real world and same aspects of the real world</a:t>
            </a:r>
            <a:r>
              <a:rPr lang="en-US" sz="1200" baseline="0" dirty="0"/>
              <a:t> </a:t>
            </a:r>
            <a:r>
              <a:rPr lang="en-US" sz="1200" dirty="0"/>
              <a:t>in information systems, depending on the purpose.</a:t>
            </a:r>
          </a:p>
          <a:p>
            <a:r>
              <a:rPr lang="en-US" sz="1200" b="1" dirty="0"/>
              <a:t>model</a:t>
            </a:r>
            <a:r>
              <a:rPr lang="en-US" sz="1200" dirty="0"/>
              <a:t>: what a model is and what is its role we will explore in more detail in the</a:t>
            </a:r>
            <a:r>
              <a:rPr lang="en-US" sz="1200" baseline="0" dirty="0"/>
              <a:t> following.</a:t>
            </a:r>
          </a:p>
          <a:p>
            <a:endParaRPr lang="en-US" sz="1200" baseline="0" dirty="0"/>
          </a:p>
          <a:p>
            <a:r>
              <a:rPr lang="en-US" sz="1200" dirty="0"/>
              <a:t>Compare to the definition provided by </a:t>
            </a:r>
            <a:r>
              <a:rPr lang="en-US" sz="1200" dirty="0" err="1"/>
              <a:t>WikiPedia</a:t>
            </a:r>
            <a:r>
              <a:rPr lang="en-US" sz="1200" dirty="0"/>
              <a:t>. It is in fact not so far from our definition.</a:t>
            </a:r>
          </a:p>
          <a:p>
            <a:r>
              <a:rPr lang="en-US" sz="1200" dirty="0"/>
              <a:t>Information systems can be defined as an </a:t>
            </a:r>
          </a:p>
          <a:p>
            <a:pPr marL="571500" indent="-571500">
              <a:buFont typeface="Arial" panose="020B0604020202020204" pitchFamily="34" charset="0"/>
              <a:buChar char="•"/>
            </a:pPr>
            <a:r>
              <a:rPr lang="en-US" sz="1200" dirty="0"/>
              <a:t>integration of components for collection, storage and processing of data (-&gt; software) </a:t>
            </a:r>
          </a:p>
          <a:p>
            <a:pPr marL="571500" indent="-571500">
              <a:buFont typeface="Arial" panose="020B0604020202020204" pitchFamily="34" charset="0"/>
              <a:buChar char="•"/>
            </a:pPr>
            <a:r>
              <a:rPr lang="en-US" sz="1200" dirty="0"/>
              <a:t>of which the data is used to provide information (-&gt; model), </a:t>
            </a:r>
          </a:p>
          <a:p>
            <a:pPr marL="571500" indent="-571500">
              <a:buFont typeface="Arial" panose="020B0604020202020204" pitchFamily="34" charset="0"/>
              <a:buChar char="•"/>
            </a:pPr>
            <a:r>
              <a:rPr lang="en-US" sz="1200" dirty="0"/>
              <a:t>contribute to knowledge that facilitate decision making (-&gt; purpose).</a:t>
            </a:r>
          </a:p>
          <a:p>
            <a:endParaRPr lang="en-US" sz="1200" dirty="0"/>
          </a:p>
          <a:p>
            <a:endParaRPr lang="en-US" sz="1200"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2120356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100" dirty="0"/>
              <a:t>We</a:t>
            </a:r>
            <a:r>
              <a:rPr lang="en-GB" sz="1100" baseline="0" dirty="0"/>
              <a:t> can identify broadly three types of real-world aspects that are captured by information systems:</a:t>
            </a:r>
          </a:p>
          <a:p>
            <a:pPr marL="228600" indent="-228600">
              <a:buAutoNum type="arabicPeriod"/>
            </a:pPr>
            <a:r>
              <a:rPr lang="en-GB" sz="1100" baseline="0" dirty="0"/>
              <a:t>Physical phenomena: these information systems measure the environment and create models of physical phenomena. Typical examples are meteorological information systems, or geo-information systems.</a:t>
            </a:r>
          </a:p>
          <a:p>
            <a:pPr marL="228600" indent="-228600">
              <a:buAutoNum type="arabicPeriod"/>
            </a:pPr>
            <a:r>
              <a:rPr lang="en-GB" sz="1100" baseline="0" dirty="0"/>
              <a:t>Social organization: these information systems capture the roles, relationships, activities etc. in social organizations, such as businesses and institutions. This type of information systems is probably the earliest one that had wide-spread use, for applications such as finance, logistics etc.</a:t>
            </a:r>
          </a:p>
          <a:p>
            <a:pPr marL="228600" indent="-228600">
              <a:buAutoNum type="arabicPeriod"/>
            </a:pPr>
            <a:r>
              <a:rPr lang="en-GB" sz="1100" baseline="0" dirty="0"/>
              <a:t>Human thought: these information systems model human thought and reasoning processes. They enable to capture the meaning of text and other media, assess the importance and quality of information, but also model human traits such as sentiments or opinions. Information retrieval systems, of which web search engines are a specific example, are the typical representative of this class of systems.</a:t>
            </a:r>
            <a:endParaRPr lang="en-GB" sz="1100" dirty="0"/>
          </a:p>
          <a:p>
            <a:endParaRPr lang="en-GB" sz="1100" dirty="0"/>
          </a:p>
          <a:p>
            <a:r>
              <a:rPr lang="en-GB" sz="1100" dirty="0"/>
              <a:t>Broadly information system represent physical phenomena, the social </a:t>
            </a:r>
            <a:r>
              <a:rPr lang="en-GB" sz="1100" noProof="0" dirty="0"/>
              <a:t>organization</a:t>
            </a:r>
            <a:r>
              <a:rPr lang="en-GB" sz="1100" baseline="0" dirty="0"/>
              <a:t> of humans and the result of human thought processes.</a:t>
            </a:r>
          </a:p>
          <a:p>
            <a:endParaRPr lang="en-GB" sz="1100" baseline="0" dirty="0"/>
          </a:p>
          <a:p>
            <a:endParaRPr lang="fr-FR" sz="11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2801930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fr-CH" sz="900" dirty="0"/>
              <a:t>Information</a:t>
            </a:r>
            <a:r>
              <a:rPr lang="fr-CH" sz="900" baseline="0" dirty="0"/>
              <a:t> systems use models to represent some aspect of reality. But what is a model? The answer is simple: a</a:t>
            </a:r>
            <a:r>
              <a:rPr lang="fr-CH" sz="900" dirty="0"/>
              <a:t>ny (mathematical) structure can serve as a model.</a:t>
            </a:r>
          </a:p>
          <a:p>
            <a:endParaRPr lang="fr-CH" sz="900" dirty="0"/>
          </a:p>
          <a:p>
            <a:r>
              <a:rPr lang="fr-CH" sz="900" dirty="0"/>
              <a:t>A mathematical structure consists of </a:t>
            </a:r>
            <a:r>
              <a:rPr lang="fr-CH" sz="900" dirty="0" err="1"/>
              <a:t>elements</a:t>
            </a:r>
            <a:r>
              <a:rPr lang="fr-CH" sz="900" dirty="0"/>
              <a:t> (</a:t>
            </a:r>
            <a:r>
              <a:rPr lang="fr-CH" sz="900" dirty="0" err="1"/>
              <a:t>also</a:t>
            </a:r>
            <a:r>
              <a:rPr lang="fr-CH" sz="900" dirty="0"/>
              <a:t> </a:t>
            </a:r>
            <a:r>
              <a:rPr lang="fr-CH" sz="900" dirty="0" err="1"/>
              <a:t>called</a:t>
            </a:r>
            <a:r>
              <a:rPr lang="fr-CH" sz="900" dirty="0"/>
              <a:t> constants in a </a:t>
            </a:r>
            <a:r>
              <a:rPr lang="fr-CH" sz="900" dirty="0" err="1"/>
              <a:t>mathematical</a:t>
            </a:r>
            <a:r>
              <a:rPr lang="fr-CH" sz="900" dirty="0"/>
              <a:t> </a:t>
            </a:r>
            <a:r>
              <a:rPr lang="fr-CH" sz="900" dirty="0" err="1"/>
              <a:t>language</a:t>
            </a:r>
            <a:r>
              <a:rPr lang="fr-CH" sz="900" dirty="0"/>
              <a:t>), functions and axioms.</a:t>
            </a:r>
            <a:r>
              <a:rPr lang="fr-CH" sz="900" baseline="0" dirty="0"/>
              <a:t> The </a:t>
            </a:r>
            <a:r>
              <a:rPr lang="fr-CH" sz="900" baseline="0" dirty="0" err="1"/>
              <a:t>elements</a:t>
            </a:r>
            <a:r>
              <a:rPr lang="fr-CH" sz="900" baseline="0" dirty="0"/>
              <a:t> </a:t>
            </a:r>
            <a:r>
              <a:rPr lang="fr-CH" sz="900" baseline="0" dirty="0" err="1"/>
              <a:t>provide</a:t>
            </a:r>
            <a:r>
              <a:rPr lang="fr-CH" sz="900" baseline="0" dirty="0"/>
              <a:t> </a:t>
            </a:r>
            <a:r>
              <a:rPr lang="fr-CH" sz="900" baseline="0" dirty="0" err="1"/>
              <a:t>identifiers</a:t>
            </a:r>
            <a:r>
              <a:rPr lang="fr-CH" sz="900" baseline="0" dirty="0"/>
              <a:t> for </a:t>
            </a:r>
            <a:r>
              <a:rPr lang="fr-CH" sz="900" baseline="0" dirty="0" err="1"/>
              <a:t>things</a:t>
            </a:r>
            <a:r>
              <a:rPr lang="fr-CH" sz="900" baseline="0" dirty="0"/>
              <a:t> (indeed everyTHING can receive a name – and a central task of information systems is to provide names, respectively identifiers, to real world objects), the functions to provide properties of these things, and the axioms provide rules or constraints that state which properties are possible and not.</a:t>
            </a:r>
            <a:endParaRPr lang="fr-CH" sz="900" dirty="0"/>
          </a:p>
          <a:p>
            <a:endParaRPr lang="fr-CH" sz="900" kern="1200" baseline="0" dirty="0">
              <a:solidFill>
                <a:schemeClr val="tx1"/>
              </a:solidFill>
              <a:latin typeface="Arial" charset="0"/>
              <a:ea typeface="+mn-ea"/>
              <a:cs typeface="+mn-cs"/>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900" dirty="0"/>
              <a:t>Some information systems support only very limited or specific kinds of models, others very generic models.</a:t>
            </a:r>
            <a:r>
              <a:rPr lang="en-US" sz="900" baseline="0" dirty="0"/>
              <a:t> </a:t>
            </a:r>
            <a:r>
              <a:rPr lang="en-US" sz="900" kern="1200" dirty="0">
                <a:solidFill>
                  <a:schemeClr val="tx1"/>
                </a:solidFill>
                <a:latin typeface="Arial" charset="0"/>
                <a:ea typeface="+mn-ea"/>
                <a:cs typeface="+mn-cs"/>
              </a:rPr>
              <a:t>Very often</a:t>
            </a:r>
            <a:r>
              <a:rPr lang="en-US" sz="900" kern="1200" baseline="0" dirty="0">
                <a:solidFill>
                  <a:schemeClr val="tx1"/>
                </a:solidFill>
                <a:latin typeface="Arial" charset="0"/>
                <a:ea typeface="+mn-ea"/>
                <a:cs typeface="+mn-cs"/>
              </a:rPr>
              <a:t> </a:t>
            </a:r>
            <a:r>
              <a:rPr lang="en-US" sz="900" kern="1200" dirty="0">
                <a:solidFill>
                  <a:schemeClr val="tx1"/>
                </a:solidFill>
                <a:latin typeface="Arial" charset="0"/>
                <a:ea typeface="+mn-ea"/>
                <a:cs typeface="+mn-cs"/>
              </a:rPr>
              <a:t>first order logics is used for</a:t>
            </a:r>
            <a:r>
              <a:rPr lang="en-US" sz="900" kern="1200" baseline="0" dirty="0">
                <a:solidFill>
                  <a:schemeClr val="tx1"/>
                </a:solidFill>
                <a:latin typeface="Arial" charset="0"/>
                <a:ea typeface="+mn-ea"/>
                <a:cs typeface="+mn-cs"/>
              </a:rPr>
              <a:t> </a:t>
            </a:r>
            <a:r>
              <a:rPr lang="en-US" sz="900" baseline="0" dirty="0"/>
              <a:t>information systems as generic approach. Models based on first order logic allow the to represent the important entities, their relationships and properties of the real world in a generic approach. However, with the increasing need to process information for specific needs (e.g. processing text, images, sensor data), also more specific mathematical models are increasingly used, such as </a:t>
            </a:r>
            <a:r>
              <a:rPr lang="en-US" sz="900" dirty="0">
                <a:ea typeface="+mn-ea"/>
                <a:cs typeface="+mn-cs"/>
              </a:rPr>
              <a:t>graph</a:t>
            </a:r>
            <a:r>
              <a:rPr lang="en-US" sz="900" baseline="0" dirty="0">
                <a:ea typeface="+mn-ea"/>
                <a:cs typeface="+mn-cs"/>
              </a:rPr>
              <a:t> models</a:t>
            </a:r>
            <a:r>
              <a:rPr lang="en-US" sz="900" dirty="0">
                <a:ea typeface="+mn-ea"/>
                <a:cs typeface="+mn-cs"/>
              </a:rPr>
              <a:t>, </a:t>
            </a:r>
            <a:r>
              <a:rPr lang="en-US" sz="900" kern="1200" dirty="0">
                <a:solidFill>
                  <a:schemeClr val="tx1"/>
                </a:solidFill>
                <a:latin typeface="Arial" charset="0"/>
                <a:ea typeface="+mn-ea"/>
                <a:cs typeface="+mn-cs"/>
              </a:rPr>
              <a:t>vector spaces, probabilistic models, differential equations, simulation programs etc.</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900" kern="1200" dirty="0">
              <a:solidFill>
                <a:schemeClr val="tx1"/>
              </a:solidFill>
              <a:latin typeface="Arial" charset="0"/>
              <a:ea typeface="+mn-ea"/>
              <a:cs typeface="+mn-cs"/>
            </a:endParaRPr>
          </a:p>
          <a:p>
            <a:r>
              <a:rPr lang="en-US" sz="900" baseline="0" dirty="0"/>
              <a:t>Here are some examples of formal models used in information systems:</a:t>
            </a:r>
          </a:p>
          <a:p>
            <a:pPr marL="171450" indent="-171450">
              <a:buFont typeface="Arial"/>
              <a:buChar char="•"/>
            </a:pPr>
            <a:r>
              <a:rPr lang="en-US" sz="900" baseline="0" dirty="0"/>
              <a:t>Entity-Relationship models have been among the earliest conceptual models used for information systems. They have been derived from knowledge representation mechanisms developed in AI.</a:t>
            </a:r>
          </a:p>
          <a:p>
            <a:pPr marL="171450" indent="-171450">
              <a:buFont typeface="Arial"/>
              <a:buChar char="•"/>
            </a:pPr>
            <a:r>
              <a:rPr lang="en-US" sz="900" baseline="0" dirty="0"/>
              <a:t>OWL: is a generalization of the entity relationship model enabling logical inference (for concept classes). It has become the basic model for the Semantic Web.</a:t>
            </a:r>
          </a:p>
          <a:p>
            <a:pPr marL="171450" indent="-171450">
              <a:buFont typeface="Arial"/>
              <a:buChar char="•"/>
            </a:pPr>
            <a:r>
              <a:rPr lang="en-US" sz="900" baseline="0" dirty="0"/>
              <a:t>Graph models: used for social network data, biological network data, communications network data</a:t>
            </a:r>
          </a:p>
          <a:p>
            <a:pPr marL="171450" indent="-171450">
              <a:buFont typeface="Arial"/>
              <a:buChar char="•"/>
            </a:pPr>
            <a:r>
              <a:rPr lang="en-US" sz="900" baseline="0" dirty="0"/>
              <a:t>Vector space models: used to represent feature spaces of text and media content</a:t>
            </a:r>
          </a:p>
          <a:p>
            <a:pPr marL="171450" indent="-171450">
              <a:buFont typeface="Arial"/>
              <a:buChar char="•"/>
            </a:pPr>
            <a:r>
              <a:rPr lang="en-US" sz="900" baseline="0" dirty="0"/>
              <a:t>Probabilistic models: used to represent uncertainty in content and sensor data</a:t>
            </a:r>
          </a:p>
          <a:p>
            <a:pPr marL="171450" indent="-171450">
              <a:buFont typeface="Arial"/>
              <a:buChar char="•"/>
            </a:pPr>
            <a:r>
              <a:rPr lang="en-US" sz="900" baseline="0" dirty="0"/>
              <a:t>Differential equations and simulation programs: used to represent behaviors of complex systems</a:t>
            </a:r>
          </a:p>
          <a:p>
            <a:pPr marL="171450" indent="-171450">
              <a:buFont typeface="Arial"/>
              <a:buChar char="•"/>
            </a:pPr>
            <a:r>
              <a:rPr lang="en-US" sz="900" baseline="0" dirty="0"/>
              <a:t>Process models have been developed to capture the structure and dynamics of business processes, also called workflows.</a:t>
            </a:r>
          </a:p>
          <a:p>
            <a:pPr marL="0" indent="0">
              <a:buFont typeface="Arial"/>
              <a:buNone/>
            </a:pPr>
            <a:r>
              <a:rPr lang="en-US" sz="900" baseline="0" dirty="0"/>
              <a:t>Some you have already encountered in courses on data management or software engineering, the use of some others we will demonstrate later in this course.</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900" kern="120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For our three running examples we can provide</a:t>
            </a:r>
            <a:r>
              <a:rPr lang="en-GB" baseline="0" noProof="0" dirty="0"/>
              <a:t> concrete instances of possible models. A temperature map we can model, for example, as a two-dimensional matrix. An organizational structure is best captured using relationships among entities, whereas documents can be modelled by their degree of similarity.</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1686579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providing some clarification of the notion of “model”, let’s consider what is a ”task”.  </a:t>
            </a:r>
          </a:p>
          <a:p>
            <a:endParaRPr lang="en-US" dirty="0"/>
          </a:p>
          <a:p>
            <a:r>
              <a:rPr lang="en-US" dirty="0"/>
              <a:t>Obviously, we can every concrete information system, like the ones we have listed as examples in the beginning, identify which is the concrete purpose or task. From that we can identify more general classes of tasks, like search, recommendation etc.</a:t>
            </a:r>
          </a:p>
          <a:p>
            <a:endParaRPr lang="en-US" dirty="0"/>
          </a:p>
          <a:p>
            <a:r>
              <a:rPr lang="en-US" dirty="0"/>
              <a:t>When developing methods for information systems, it is always crucial to understand which type of task we have in mind. We will in the course of the lecture identify different types of tasks, and approaches to address them.</a:t>
            </a:r>
          </a:p>
        </p:txBody>
      </p:sp>
      <p:sp>
        <p:nvSpPr>
          <p:cNvPr id="4" name="Slide Number Placeholder 3"/>
          <p:cNvSpPr>
            <a:spLocks noGrp="1"/>
          </p:cNvSpPr>
          <p:nvPr>
            <p:ph type="sldNum" sz="quarter" idx="5"/>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3159661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also to understand what we mean by data. One aspect is the type of data used in an information system. When looking again at the example, we will quickly identify the main classes of data. We will during the lecture also study methods that apply to some of this classes. </a:t>
            </a:r>
          </a:p>
        </p:txBody>
      </p:sp>
      <p:sp>
        <p:nvSpPr>
          <p:cNvPr id="4" name="Slide Number Placeholder 3"/>
          <p:cNvSpPr>
            <a:spLocks noGrp="1"/>
          </p:cNvSpPr>
          <p:nvPr>
            <p:ph type="sldNum" sz="quarter" idx="5"/>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3924143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When building a model of the real world</a:t>
            </a:r>
            <a:r>
              <a:rPr lang="en-GB" baseline="0" noProof="0" dirty="0"/>
              <a:t> in an information system, a natural question to ask is of how we can know that the model is indeed a model of the real world. In an abstract sense the answer to this question is very simple: we have to provide an interpretation function, that maps every element of the model to some real world object, and preserves the properties of the model.</a:t>
            </a:r>
          </a:p>
          <a:p>
            <a:endParaRPr lang="en-GB" baseline="0" noProof="0" dirty="0"/>
          </a:p>
          <a:p>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Since there is no way to formally define or verify functions</a:t>
            </a:r>
            <a:r>
              <a:rPr lang="en-GB" sz="1200" baseline="0" noProof="0" dirty="0"/>
              <a:t> from a mathematical structure into the real world indirect methods are required that help to verify, or at least make plausible, that a model represents correctly the real world. With respect to physical phenomena it is indeed Science that endeavours to create models of reality (e.g. physical laws) using the scientific method. With respect to capturing human thought, expressed for example as written text, the field of information retrieval has established methods to verify whether computer models appropriately represent or emulate,  the human reasoning processes. For traditional business information systems, it is the profession of business analysts that translate real world requirements and organizational structures into models for information systems. </a:t>
            </a:r>
          </a:p>
          <a:p>
            <a:endParaRPr lang="en-GB" sz="1200" baseline="0" noProof="0" dirty="0"/>
          </a:p>
          <a:p>
            <a:r>
              <a:rPr lang="en-GB" sz="1200" baseline="0" noProof="0" dirty="0"/>
              <a:t>These approaches always implement some form of feedback mechanism, in which the models that are developed are verified with respect to reality. E.g., business analysts present the models to potential users and refine them based on the feedback. Scientists verify their models with respect to experimental data and assume they are valid as long they are not falsified (as we know since Popper we can never proof that a model is correct!).</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2305058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give an example of a computable interpretation relationship?</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3119545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Objectives:</a:t>
            </a:r>
          </a:p>
          <a:p>
            <a:r>
              <a:rPr lang="fr-FR"/>
              <a:t>Understand the difference among an IS and other IT systems.</a:t>
            </a:r>
          </a:p>
          <a:p>
            <a:r>
              <a:rPr lang="fr-FR"/>
              <a:t>Understand the role of IS for managing models</a:t>
            </a:r>
          </a:p>
          <a:p>
            <a:r>
              <a:rPr lang="fr-FR"/>
              <a:t>Understand different aspects of reality represented in information</a:t>
            </a:r>
            <a:r>
              <a:rPr lang="fr-FR" baseline="0"/>
              <a:t> systems</a:t>
            </a:r>
          </a:p>
          <a:p>
            <a:r>
              <a:rPr lang="fr-FR" baseline="0"/>
              <a:t>Understand the constituents of a model</a:t>
            </a:r>
          </a:p>
          <a:p>
            <a:r>
              <a:rPr lang="fr-FR" baseline="0"/>
              <a:t>Understand that functions in information system are often explictly represented</a:t>
            </a:r>
          </a:p>
          <a:p>
            <a:r>
              <a:rPr lang="fr-FR" baseline="0"/>
              <a:t>Understand the concept of interpretation of a model</a:t>
            </a:r>
          </a:p>
          <a:p>
            <a:r>
              <a:rPr lang="fr-FR" baseline="0"/>
              <a:t>Understand that having a correct model is a very difficult problem</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267141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illustrate the representation of models in information system, we will use a simple, yet practical, example, the management of trajectories (this example will also be used in the exercises). Here we describe a basic trajectory model in a 2-dimensional space, as it is frequently used to describe, for example, vehicle trajectories.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4055143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Functions</a:t>
            </a:r>
            <a:r>
              <a:rPr lang="en-GB" baseline="0" noProof="0" dirty="0"/>
              <a:t> are a key constituent of information systems. They relate objects with their properties and different objects among each other. An interesting and central question is of how functions are represented.</a:t>
            </a:r>
            <a:endParaRPr lang="en-GB" noProof="0" dirty="0"/>
          </a:p>
          <a:p>
            <a:endParaRPr lang="en-GB" noProof="0" dirty="0"/>
          </a:p>
          <a:p>
            <a:r>
              <a:rPr lang="en-GB" baseline="0" noProof="0" dirty="0"/>
              <a:t>Actually, there exists two fundamentally different ways to do this: either by explicitly enumerating function values for given function arguments, or by providing a specification or algorithm to compute the function value from a given function argument. Both ways are actually used in information systems.</a:t>
            </a:r>
          </a:p>
          <a:p>
            <a:endParaRPr lang="en-GB" baseline="0" noProof="0" dirty="0"/>
          </a:p>
          <a:p>
            <a:r>
              <a:rPr lang="en-GB" baseline="0" noProof="0" dirty="0"/>
              <a:t>In our trajectory example, we can use both methods. We could describe trajectory by (measured) samples, or by a function generating a trajectory.</a:t>
            </a:r>
          </a:p>
          <a:p>
            <a:endParaRPr lang="en-GB"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274363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baseline="0" noProof="0" dirty="0"/>
              <a:t>However, since many facts about the real-world cannot by specified by an algorithm (e.g. computing the birthday from the name of a person), the explicit representation of functions play a particularly central role in information systems. Explicitly enumerated functions we also call commonly </a:t>
            </a:r>
            <a:r>
              <a:rPr lang="en-GB" b="1" baseline="0" noProof="0" dirty="0"/>
              <a:t>data</a:t>
            </a:r>
            <a:r>
              <a:rPr lang="en-GB" baseline="0" noProof="0" dirty="0"/>
              <a:t>.</a:t>
            </a:r>
          </a:p>
          <a:p>
            <a:endParaRPr lang="en-GB" baseline="0" noProof="0" dirty="0"/>
          </a:p>
          <a:p>
            <a:r>
              <a:rPr lang="en-GB" baseline="0" noProof="0" dirty="0"/>
              <a:t>Nevertheless also implicitly represented functions play an important role in information systems (computing the age of a person from its birthday). Such functions appear under many different names, such as queries, views, user-defined functions etc.</a:t>
            </a:r>
            <a:endParaRPr lang="en-GB" noProof="0"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3424008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So far we have considered models as abstract mathematical</a:t>
            </a:r>
            <a:r>
              <a:rPr lang="en-GB" baseline="0" noProof="0" dirty="0"/>
              <a:t> formalisms, consisting of constants, functions and axioms. For being able to handle a model in a computer system, we need to represent the model within the computer system. For that purpose we need a representation mechanism that can be “understood” and processed by a computer, in other words we need a formalism that can be used to represent a model. Such a formalism is called a </a:t>
            </a:r>
            <a:r>
              <a:rPr lang="en-GB" b="1" baseline="0" noProof="0" dirty="0"/>
              <a:t>data model</a:t>
            </a:r>
            <a:r>
              <a:rPr lang="en-GB" baseline="0" noProof="0" dirty="0"/>
              <a:t>. A data model consists of data structures and operations that a computer can represent and execute.</a:t>
            </a:r>
            <a:endParaRPr lang="en-GB" noProof="0" dirty="0"/>
          </a:p>
          <a:p>
            <a:endParaRPr lang="en-GB" noProof="0" dirty="0"/>
          </a:p>
          <a:p>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an essential step in understanding how an information systems work, is to understand of how the initially conceived mathematical model is represented in terms of data structures.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3880915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 study of data structures is at the heart of computer science. For example, the </a:t>
            </a:r>
            <a:r>
              <a:rPr lang="en-GB" b="1" noProof="0" dirty="0"/>
              <a:t>associative array </a:t>
            </a:r>
            <a:r>
              <a:rPr lang="en-GB" noProof="0" dirty="0"/>
              <a:t>is an abstract data structure</a:t>
            </a:r>
            <a:r>
              <a:rPr lang="en-GB" baseline="0" noProof="0" dirty="0"/>
              <a:t> (abstract data type) that is used to represent functions. Thus it is evidently of central interest for representing functions of models. Associative array is a data structure that manages a set of key-value pairs (representing the function) and that supports a set of operations to manipulate the associative array, such as adding, deleting and modifying the elements of the associative array. It is called abstract data type, since different (physical) implementations of the same data structure are possible. </a:t>
            </a:r>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374719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shows one possible way of representing our mathematical model of trajectories using concrete data structures. Note that we specify not only the representation mapping, but as well the units used, for a good reason.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3585858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considering properly units, has lead already to some major </a:t>
            </a:r>
            <a:r>
              <a:rPr lang="en-US" dirty="0" err="1"/>
              <a:t>catastrophies</a:t>
            </a:r>
            <a:r>
              <a:rPr lang="en-US" dirty="0"/>
              <a:t>.</a:t>
            </a:r>
          </a:p>
        </p:txBody>
      </p:sp>
      <p:sp>
        <p:nvSpPr>
          <p:cNvPr id="4" name="Slide Number Placeholder 3"/>
          <p:cNvSpPr>
            <a:spLocks noGrp="1"/>
          </p:cNvSpPr>
          <p:nvPr>
            <p:ph type="sldNum" sz="quarter" idx="5"/>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326445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data structures, as mathematically defined by abstract data types, cannot be directly represented in a computer system. Rather they have to be mapped to the primitives that are available in the computing system. For data, this primitive is usually a binary representation. Therefore, the data structure is mapped into a binary presentation, and the operations on the data structures are implemented using those representations. This is then the physical implementation of a data structure.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2117777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simplify the mapping from mathematical structures to an implementation object-oriented models can help. They allow to flexibly introduce new data structures corresponding to signatures of mathematical models, while hiding the details of the implementation (based on basic abstract data types or other objects). This is called encapsulation.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3605947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800" noProof="0" dirty="0"/>
              <a:t>In this part of the</a:t>
            </a:r>
            <a:r>
              <a:rPr lang="en-GB" sz="800" baseline="0" noProof="0" dirty="0"/>
              <a:t> lecture we would like to understand the basic concept of information system. We are surrounded today by information systems and everybody has an intuitive understanding what an information systems is and does (a system that is treating information). </a:t>
            </a:r>
            <a:r>
              <a:rPr lang="en-GB" sz="800" noProof="0" dirty="0"/>
              <a:t>A large organization such as EPFL is running dozens if not hundreds of information systems.</a:t>
            </a:r>
            <a:r>
              <a:rPr lang="en-GB" sz="800" baseline="0" noProof="0" dirty="0"/>
              <a:t> With the advent of the Web and more recently mobile computing and the resulting democratization of information technology and integration of information technology in every day's life a plethora of new information systems have been emerging. Increasingly information systems are not only interacting with humans, but also are among each other, with sensors gathering data from the environment, algorithms making decisions and different systems exchanging their data. The recent trend of generating and analysing increasing amounts of data, the so-called Big Data is even more demonstrating the growing importance of information systems. The following are some types of information systems that are common:</a:t>
            </a:r>
            <a:endParaRPr lang="en-GB" sz="800" noProof="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sz="800" baseline="0" dirty="0"/>
          </a:p>
          <a:p>
            <a:pPr lvl="0"/>
            <a:r>
              <a:rPr lang="en-US" sz="800" kern="1200" dirty="0">
                <a:solidFill>
                  <a:schemeClr val="tx1"/>
                </a:solidFill>
                <a:latin typeface="Arial" charset="0"/>
                <a:ea typeface="+mn-ea"/>
                <a:cs typeface="+mn-cs"/>
              </a:rPr>
              <a:t>The classical information systems</a:t>
            </a:r>
          </a:p>
          <a:p>
            <a:pPr lvl="1"/>
            <a:r>
              <a:rPr lang="en-US" sz="800" kern="1200" dirty="0">
                <a:solidFill>
                  <a:schemeClr val="tx1"/>
                </a:solidFill>
                <a:latin typeface="Arial" charset="0"/>
                <a:ea typeface="+mn-ea"/>
                <a:cs typeface="+mn-cs"/>
              </a:rPr>
              <a:t>Organizational databases</a:t>
            </a:r>
            <a:endParaRPr lang="fr-CH" sz="800" kern="1200" dirty="0">
              <a:solidFill>
                <a:schemeClr val="tx1"/>
              </a:solidFill>
              <a:latin typeface="Arial" charset="0"/>
              <a:ea typeface="+mn-ea"/>
              <a:cs typeface="+mn-cs"/>
            </a:endParaRPr>
          </a:p>
          <a:p>
            <a:pPr lvl="1"/>
            <a:r>
              <a:rPr lang="en-US" sz="800" kern="1200" dirty="0">
                <a:solidFill>
                  <a:schemeClr val="tx1"/>
                </a:solidFill>
                <a:latin typeface="Arial" charset="0"/>
                <a:ea typeface="+mn-ea"/>
                <a:cs typeface="+mn-cs"/>
              </a:rPr>
              <a:t>Business process management systems</a:t>
            </a:r>
            <a:endParaRPr lang="fr-CH" sz="800" kern="1200" dirty="0">
              <a:solidFill>
                <a:schemeClr val="tx1"/>
              </a:solidFill>
              <a:latin typeface="Arial" charset="0"/>
              <a:ea typeface="+mn-ea"/>
              <a:cs typeface="+mn-cs"/>
            </a:endParaRPr>
          </a:p>
          <a:p>
            <a:pPr lvl="1"/>
            <a:r>
              <a:rPr lang="en-US" sz="800" kern="1200" dirty="0">
                <a:solidFill>
                  <a:schemeClr val="tx1"/>
                </a:solidFill>
                <a:latin typeface="Arial" charset="0"/>
                <a:ea typeface="+mn-ea"/>
                <a:cs typeface="+mn-cs"/>
              </a:rPr>
              <a:t>Geographic information systems</a:t>
            </a:r>
            <a:endParaRPr lang="fr-CH" sz="800" kern="1200" dirty="0">
              <a:solidFill>
                <a:schemeClr val="tx1"/>
              </a:solidFill>
              <a:latin typeface="Arial" charset="0"/>
              <a:ea typeface="+mn-ea"/>
              <a:cs typeface="+mn-cs"/>
            </a:endParaRPr>
          </a:p>
          <a:p>
            <a:pPr lvl="1"/>
            <a:r>
              <a:rPr lang="en-US" sz="800" dirty="0">
                <a:ea typeface="+mn-ea"/>
                <a:cs typeface="+mn-cs"/>
              </a:rPr>
              <a:t>T</a:t>
            </a:r>
            <a:r>
              <a:rPr lang="en-US" sz="800" kern="1200" dirty="0">
                <a:solidFill>
                  <a:schemeClr val="tx1"/>
                </a:solidFill>
                <a:latin typeface="Arial" charset="0"/>
                <a:ea typeface="+mn-ea"/>
                <a:cs typeface="+mn-cs"/>
              </a:rPr>
              <a:t>ext retrieval systems</a:t>
            </a:r>
            <a:endParaRPr lang="fr-CH" sz="800" kern="1200" dirty="0">
              <a:solidFill>
                <a:schemeClr val="tx1"/>
              </a:solidFill>
              <a:latin typeface="Arial" charset="0"/>
              <a:ea typeface="+mn-ea"/>
              <a:cs typeface="+mn-cs"/>
            </a:endParaRPr>
          </a:p>
          <a:p>
            <a:pPr lvl="0"/>
            <a:endParaRPr lang="en-US" sz="800" kern="1200" dirty="0">
              <a:solidFill>
                <a:schemeClr val="tx1"/>
              </a:solidFill>
              <a:latin typeface="Arial" charset="0"/>
              <a:ea typeface="+mn-ea"/>
              <a:cs typeface="+mn-cs"/>
            </a:endParaRPr>
          </a:p>
          <a:p>
            <a:pPr lvl="0"/>
            <a:r>
              <a:rPr lang="en-US" sz="800" kern="1200" dirty="0">
                <a:solidFill>
                  <a:schemeClr val="tx1"/>
                </a:solidFill>
                <a:latin typeface="Arial" charset="0"/>
                <a:ea typeface="+mn-ea"/>
                <a:cs typeface="+mn-cs"/>
              </a:rPr>
              <a:t>More recent types of information systems</a:t>
            </a:r>
          </a:p>
          <a:p>
            <a:pPr lvl="1"/>
            <a:r>
              <a:rPr lang="en-US" sz="800" kern="1200" dirty="0">
                <a:solidFill>
                  <a:schemeClr val="tx1"/>
                </a:solidFill>
                <a:latin typeface="Arial" charset="0"/>
                <a:ea typeface="+mn-ea"/>
                <a:cs typeface="+mn-cs"/>
              </a:rPr>
              <a:t>Social Networks</a:t>
            </a:r>
          </a:p>
          <a:p>
            <a:pPr lvl="1"/>
            <a:r>
              <a:rPr lang="en-US" sz="800" kern="1200" dirty="0">
                <a:solidFill>
                  <a:schemeClr val="tx1"/>
                </a:solidFill>
                <a:latin typeface="Arial" charset="0"/>
                <a:ea typeface="+mn-ea"/>
                <a:cs typeface="+mn-cs"/>
              </a:rPr>
              <a:t>Query-Answering System</a:t>
            </a:r>
          </a:p>
          <a:p>
            <a:pPr lvl="1"/>
            <a:r>
              <a:rPr lang="en-US" sz="800" kern="1200" dirty="0">
                <a:solidFill>
                  <a:schemeClr val="tx1"/>
                </a:solidFill>
                <a:latin typeface="Arial" charset="0"/>
                <a:ea typeface="+mn-ea"/>
                <a:cs typeface="+mn-cs"/>
              </a:rPr>
              <a:t>Recommender</a:t>
            </a:r>
            <a:r>
              <a:rPr lang="en-US" sz="800" kern="1200" baseline="0" dirty="0">
                <a:solidFill>
                  <a:schemeClr val="tx1"/>
                </a:solidFill>
                <a:latin typeface="Arial" charset="0"/>
                <a:ea typeface="+mn-ea"/>
                <a:cs typeface="+mn-cs"/>
              </a:rPr>
              <a:t> Engines</a:t>
            </a:r>
            <a:endParaRPr lang="en-US" sz="800" kern="1200" dirty="0">
              <a:solidFill>
                <a:schemeClr val="tx1"/>
              </a:solidFill>
              <a:latin typeface="Arial" charset="0"/>
              <a:ea typeface="+mn-ea"/>
              <a:cs typeface="+mn-cs"/>
            </a:endParaRPr>
          </a:p>
          <a:p>
            <a:pPr lvl="1"/>
            <a:r>
              <a:rPr lang="en-US" sz="800" kern="1200" dirty="0">
                <a:solidFill>
                  <a:schemeClr val="tx1"/>
                </a:solidFill>
                <a:latin typeface="Arial" charset="0"/>
                <a:ea typeface="+mn-ea"/>
                <a:cs typeface="+mn-cs"/>
              </a:rPr>
              <a:t>Business intelligence (data warehousing and mining systems)</a:t>
            </a:r>
          </a:p>
          <a:p>
            <a:pPr lvl="1"/>
            <a:r>
              <a:rPr lang="fr-CH" sz="800" kern="1200" dirty="0">
                <a:solidFill>
                  <a:schemeClr val="tx1"/>
                </a:solidFill>
                <a:latin typeface="Arial" charset="0"/>
                <a:ea typeface="+mn-ea"/>
                <a:cs typeface="+mn-cs"/>
              </a:rPr>
              <a:t>Bioinformatics systems (e.g. genome or protein sequence retrieval)</a:t>
            </a:r>
          </a:p>
          <a:p>
            <a:pPr lvl="1"/>
            <a:r>
              <a:rPr lang="en-US" sz="800" kern="1200" dirty="0">
                <a:solidFill>
                  <a:schemeClr val="tx1"/>
                </a:solidFill>
                <a:latin typeface="Arial" charset="0"/>
                <a:ea typeface="+mn-ea"/>
                <a:cs typeface="+mn-cs"/>
              </a:rPr>
              <a:t>Environmental monitoring systems (disaster warning, </a:t>
            </a:r>
            <a:r>
              <a:rPr lang="en-US" sz="800" kern="1200" dirty="0" err="1">
                <a:solidFill>
                  <a:schemeClr val="tx1"/>
                </a:solidFill>
                <a:latin typeface="Arial" charset="0"/>
                <a:ea typeface="+mn-ea"/>
                <a:cs typeface="+mn-cs"/>
              </a:rPr>
              <a:t>meteo</a:t>
            </a:r>
            <a:r>
              <a:rPr lang="en-US" sz="800" kern="1200" dirty="0">
                <a:solidFill>
                  <a:schemeClr val="tx1"/>
                </a:solidFill>
                <a:latin typeface="Arial" charset="0"/>
                <a:ea typeface="+mn-ea"/>
                <a:cs typeface="+mn-cs"/>
              </a:rPr>
              <a:t> website)</a:t>
            </a:r>
          </a:p>
          <a:p>
            <a:pPr lvl="1"/>
            <a:r>
              <a:rPr lang="en-US" sz="800" kern="1200">
                <a:solidFill>
                  <a:schemeClr val="tx1"/>
                </a:solidFill>
                <a:latin typeface="Arial" charset="0"/>
                <a:ea typeface="+mn-ea"/>
                <a:cs typeface="+mn-cs"/>
              </a:rPr>
              <a:t>Publish-subscribe </a:t>
            </a:r>
            <a:r>
              <a:rPr lang="en-US" sz="800" kern="1200" dirty="0">
                <a:solidFill>
                  <a:schemeClr val="tx1"/>
                </a:solidFill>
                <a:latin typeface="Arial" charset="0"/>
                <a:ea typeface="+mn-ea"/>
                <a:cs typeface="+mn-cs"/>
              </a:rPr>
              <a:t>and data dissemination systems (e.g. RSS, mobile broadcast)</a:t>
            </a:r>
          </a:p>
          <a:p>
            <a:pPr lvl="1"/>
            <a:r>
              <a:rPr lang="en-US" sz="800" dirty="0">
                <a:ea typeface="+mn-ea"/>
                <a:cs typeface="+mn-cs"/>
              </a:rPr>
              <a:t>Etc.</a:t>
            </a:r>
          </a:p>
          <a:p>
            <a:pPr lvl="0"/>
            <a:endParaRPr lang="en-US" sz="800" kern="1200" dirty="0">
              <a:solidFill>
                <a:schemeClr val="tx1"/>
              </a:solidFill>
              <a:latin typeface="Arial" charset="0"/>
              <a:ea typeface="+mn-ea"/>
              <a:cs typeface="+mn-cs"/>
            </a:endParaRPr>
          </a:p>
          <a:p>
            <a:pPr lvl="0"/>
            <a:r>
              <a:rPr lang="en-US" sz="800" kern="1200" dirty="0">
                <a:solidFill>
                  <a:schemeClr val="tx1"/>
                </a:solidFill>
                <a:latin typeface="Arial" charset="0"/>
                <a:ea typeface="+mn-ea"/>
                <a:cs typeface="+mn-cs"/>
              </a:rPr>
              <a:t>However,</a:t>
            </a:r>
            <a:r>
              <a:rPr lang="en-US" sz="800" kern="1200" baseline="0" dirty="0">
                <a:solidFill>
                  <a:schemeClr val="tx1"/>
                </a:solidFill>
                <a:latin typeface="Arial" charset="0"/>
                <a:ea typeface="+mn-ea"/>
                <a:cs typeface="+mn-cs"/>
              </a:rPr>
              <a:t> not every computing system is considered as an information systems. Systems that are used for communication through different media (e.g. IP telephony), games or simulations are not unanimously considered as information systems. What is the distinctive feature of an information system? In the following we will provide a more precise characterization of the concept of information system for the purposes of this course </a:t>
            </a:r>
            <a:r>
              <a:rPr lang="en-US" sz="800" kern="1200" baseline="0">
                <a:solidFill>
                  <a:schemeClr val="tx1"/>
                </a:solidFill>
                <a:latin typeface="Arial" charset="0"/>
                <a:ea typeface="+mn-ea"/>
                <a:cs typeface="+mn-cs"/>
              </a:rPr>
              <a:t>and as </a:t>
            </a:r>
            <a:r>
              <a:rPr lang="en-US" sz="800" kern="1200" baseline="0" dirty="0">
                <a:solidFill>
                  <a:schemeClr val="tx1"/>
                </a:solidFill>
                <a:latin typeface="Arial" charset="0"/>
                <a:ea typeface="+mn-ea"/>
                <a:cs typeface="+mn-cs"/>
              </a:rPr>
              <a:t>we understand the concept in the context of this course.</a:t>
            </a:r>
            <a:endParaRPr lang="fr-CH" sz="800" kern="120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800" dirty="0"/>
          </a:p>
          <a:p>
            <a:endParaRPr lang="fr-FR" sz="800" dirty="0"/>
          </a:p>
          <a:p>
            <a:endParaRPr lang="fr-FR" sz="8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33510949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structures allow us to represent the functions that are part of a model within the computer systems. The same function can be represented in different ways using different abstract data types and data structures. Some representations are more appropriate than others. E.g. using a </a:t>
            </a:r>
            <a:r>
              <a:rPr lang="en-US" dirty="0" err="1"/>
              <a:t>hashtable</a:t>
            </a:r>
            <a:r>
              <a:rPr lang="en-US" dirty="0"/>
              <a:t> enforces the constraint that a function can have only one function value, whereas using a list of tuples requires the software developer to enforce this constraint and typical operations in the software code.</a:t>
            </a:r>
          </a:p>
        </p:txBody>
      </p:sp>
      <p:sp>
        <p:nvSpPr>
          <p:cNvPr id="4" name="Slide Number Placeholder 3"/>
          <p:cNvSpPr>
            <a:spLocks noGrp="1"/>
          </p:cNvSpPr>
          <p:nvPr>
            <p:ph type="sldNum" sz="quarter" idx="5"/>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1820464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we can identify three levels of modeling, when designing an information system: the conceptual, the logical and the physical level.</a:t>
            </a:r>
          </a:p>
          <a:p>
            <a:endParaRPr lang="en-US" dirty="0"/>
          </a:p>
          <a:p>
            <a:r>
              <a:rPr lang="en-US" dirty="0"/>
              <a:t>These three levels have been first proposed as a formal standard in the ANSI-SPARC architecture for abstract design standard for database systems in 1975.</a:t>
            </a:r>
          </a:p>
        </p:txBody>
      </p:sp>
      <p:sp>
        <p:nvSpPr>
          <p:cNvPr id="4" name="Slide Number Placeholder 3"/>
          <p:cNvSpPr>
            <a:spLocks noGrp="1"/>
          </p:cNvSpPr>
          <p:nvPr>
            <p:ph type="sldNum" sz="quarter" idx="5"/>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4140995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we can also relate the concept of “data” to these three modeling levels., which reveals the interesting fact that we are continuously using the notion of data with varying meaning (without necessarily being aware of that).</a:t>
            </a:r>
          </a:p>
          <a:p>
            <a:endParaRPr lang="en-US" dirty="0"/>
          </a:p>
          <a:p>
            <a:r>
              <a:rPr lang="en-US" dirty="0"/>
              <a:t>The first meaning corresponds to the notion of data as used in a scientific experiment, where data are values a function can take. These are also often called samples. This is also the meaning that is associated with data in the corresponding Wikipedia article.</a:t>
            </a:r>
          </a:p>
          <a:p>
            <a:endParaRPr lang="en-US" dirty="0"/>
          </a:p>
          <a:p>
            <a:r>
              <a:rPr lang="en-US" dirty="0"/>
              <a:t>A second meaning corresponds to the notion of data as being an instance of an abstract datatype process in a data processing system. This corresponds to the notion of data as it is being used, for example, in the context of database management systems.</a:t>
            </a:r>
          </a:p>
          <a:p>
            <a:endParaRPr lang="en-US" dirty="0"/>
          </a:p>
          <a:p>
            <a:r>
              <a:rPr lang="en-US" dirty="0"/>
              <a:t>Finally, when considering the physical representation of data as binary strings, data corresponds to the concept of data as being used in the context of information and coding theory (e.g. when talking about data compression)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2054262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we understand now in more detail of how mathematical models are represented in information systems, via structured data and its binary representation. Information systems from a systemic viewpoint, as described earlier, deal ultimately with all three aspects of modeling, whereas typically initially the conceptual model is introduced to characterize the functional properties, it’s (efficient) realization in terms of  data structures is then developed, and finally further physical optimization can be performed at the binary level.</a:t>
            </a:r>
          </a:p>
        </p:txBody>
      </p:sp>
      <p:sp>
        <p:nvSpPr>
          <p:cNvPr id="4" name="Slide Number Placeholder 3"/>
          <p:cNvSpPr>
            <a:spLocks noGrp="1"/>
          </p:cNvSpPr>
          <p:nvPr>
            <p:ph type="sldNum" sz="quarter" idx="5"/>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1178511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give a concrete example of a function in an information system, where the function can be alternatively computed or enumerated?</a:t>
            </a:r>
          </a:p>
        </p:txBody>
      </p:sp>
      <p:sp>
        <p:nvSpPr>
          <p:cNvPr id="4" name="Slide Number Placeholder 3"/>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2183242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have seen, the term representation is widely used in the context of information systems, and more generally in mathematics. Though we have an intuitive understanding of the concept, it is worthwhile to investigate in some more detail, what exactly is meant by this concept. We give here a generally accepted definition of the concept representation in mathematics. It is a structure-preserving mapping, which means that it maps the domains as well as the structural elements, i.e. functions and properties. The concept of preservation of properties remains in this definition less clear.</a:t>
            </a:r>
          </a:p>
        </p:txBody>
      </p:sp>
      <p:sp>
        <p:nvSpPr>
          <p:cNvPr id="4" name="Slide Number Placeholder 3"/>
          <p:cNvSpPr>
            <a:spLocks noGrp="1"/>
          </p:cNvSpPr>
          <p:nvPr>
            <p:ph type="sldNum" sz="quarter" idx="5"/>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2777613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very strong way to preserve properties are homomorphisms, a widely used concept from mathematics. Informally, homomorphisms preserve structural properties exactly. If the homomorphisms are in addition bijective, we have isomorphism. We can think of isomorphism as a mapping that shows that two structures are equivalent, i.e. essentially the same.</a:t>
            </a:r>
          </a:p>
        </p:txBody>
      </p:sp>
      <p:sp>
        <p:nvSpPr>
          <p:cNvPr id="4" name="Slide Number Placeholder 3"/>
          <p:cNvSpPr>
            <a:spLocks noGrp="1"/>
          </p:cNvSpPr>
          <p:nvPr>
            <p:ph type="sldNum" sz="quarter" idx="5"/>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3868704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cases where we represent discrete structures in computer and information systems the representations are realized by isomorphic mappings. That means that the structures are exactly represented, without loss of information.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41528006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representations of data structures in binary form, are examples of isomorphic mappings, i.e. exact representations.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28883141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also data exchange formats are examples of exact representations (fortunately so, otherwise we would loose data when exchanging it among computer systems).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429989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notion of information systems is overloaded with many different meanings, depending on the context. From a business perspective, it relates typically to jobs that related to the design of computing systems in an enterprise context. The notion can be delineated from activities more directly related to their implementation.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6075833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for non-discrete mathematical structures the situation is less clear cut. One standard example are anomalies that we encounter in numerical computation, which result from the representation of non-discrete structure (real numbers) in a discrete domain.</a:t>
            </a:r>
          </a:p>
        </p:txBody>
      </p:sp>
      <p:sp>
        <p:nvSpPr>
          <p:cNvPr id="4" name="Slide Number Placeholder 3"/>
          <p:cNvSpPr>
            <a:spLocks noGrp="1"/>
          </p:cNvSpPr>
          <p:nvPr>
            <p:ph type="sldNum" sz="quarter" idx="5"/>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536938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representations do not necessarily always perfectly preserve the original structure. This might be due to the impossibility of doing so (as in the case of real numbers), or on purpose. Often representations are used to simplify or approximate the original structures, to make them more amenable for processing.</a:t>
            </a:r>
          </a:p>
          <a:p>
            <a:endParaRPr lang="en-US" dirty="0"/>
          </a:p>
          <a:p>
            <a:r>
              <a:rPr lang="en-US" dirty="0"/>
              <a:t>This is exploited in so called “representation learning” where discrete structures are mapped into vector spaces, in order to benefit from vector space metrics and operations to capture properties that are hard to model or compute in the original structure. We will make use of this approach extensively for representing text data through vectors in information retrieval.</a:t>
            </a:r>
          </a:p>
        </p:txBody>
      </p:sp>
      <p:sp>
        <p:nvSpPr>
          <p:cNvPr id="4" name="Slide Number Placeholder 3"/>
          <p:cNvSpPr>
            <a:spLocks noGrp="1"/>
          </p:cNvSpPr>
          <p:nvPr>
            <p:ph type="sldNum" sz="quarter" idx="5"/>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11943560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possible reason for an approximative representation is that from the original structure data is missing. In this case the representation can use, for example, interpolation to replace the missing data values.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3465824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examples shows a simple interpolation mechanism for trajectory data.</a:t>
            </a:r>
          </a:p>
        </p:txBody>
      </p:sp>
      <p:sp>
        <p:nvSpPr>
          <p:cNvPr id="4" name="Slide Number Placeholder 3"/>
          <p:cNvSpPr>
            <a:spLocks noGrp="1"/>
          </p:cNvSpPr>
          <p:nvPr>
            <p:ph type="sldNum" sz="quarter" idx="5"/>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20580170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every model that we build is meant to represent some aspect of reality. Therefore also here we apply the concept of representation. Obviously, this relationship cannot be formally captured in mathematical formalism or through computation.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33593325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1632065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noProof="0" dirty="0"/>
              <a:t>In this context we have to be very careful about terminology, as data model is (sometimes) interchangeable used to designate two different things: (1) a data model used to represent a model within a computer system (this is the sense we will use in the following) and (2) a formalism respectively language to specify a whole class of data models. Data modelling languages consist of two parts: </a:t>
            </a:r>
            <a:r>
              <a:rPr lang="en-US" dirty="0"/>
              <a:t>A data definition language DDL enables the specification of data models, consisting of possible data structures</a:t>
            </a:r>
            <a:r>
              <a:rPr lang="en-US" baseline="0" dirty="0"/>
              <a:t> and </a:t>
            </a:r>
            <a:r>
              <a:rPr lang="en-US" dirty="0"/>
              <a:t>integrity constraints.</a:t>
            </a:r>
            <a:r>
              <a:rPr lang="en-US" baseline="0" dirty="0"/>
              <a:t> The </a:t>
            </a:r>
            <a:r>
              <a:rPr lang="en-US" dirty="0"/>
              <a:t>data manipulation language allow to specify</a:t>
            </a:r>
            <a:r>
              <a:rPr lang="en-US" baseline="0" dirty="0"/>
              <a:t> the functions in the data model</a:t>
            </a:r>
            <a:r>
              <a:rPr lang="en-US" dirty="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 specification of a data model using a DDL is called a database scheme, respectively</a:t>
            </a:r>
            <a:r>
              <a:rPr lang="en-US" baseline="0" dirty="0"/>
              <a:t> simply schema.</a:t>
            </a:r>
            <a:endParaRPr lang="en-US" dirty="0"/>
          </a:p>
          <a:p>
            <a:endParaRPr lang="en-GB" noProof="0" dirty="0"/>
          </a:p>
          <a:p>
            <a:endParaRPr lang="en-GB" noProof="0" dirty="0"/>
          </a:p>
          <a:p>
            <a:endParaRPr lang="en-GB" noProof="0" dirty="0"/>
          </a:p>
          <a:p>
            <a:endParaRPr lang="en-GB" noProof="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fr-FR" dirty="0"/>
          </a:p>
          <a:p>
            <a:pPr marL="0" marR="0" indent="0" algn="l" defTabSz="914400" rtl="0" eaLnBrk="1" fontAlgn="base" latinLnBrk="0" hangingPunct="1">
              <a:lnSpc>
                <a:spcPct val="100000"/>
              </a:lnSpc>
              <a:spcBef>
                <a:spcPct val="30000"/>
              </a:spcBef>
              <a:spcAft>
                <a:spcPct val="0"/>
              </a:spcAft>
              <a:buClrTx/>
              <a:buSzTx/>
              <a:buFontTx/>
              <a:buNone/>
              <a:tabLst/>
              <a:defRPr/>
            </a:pPr>
            <a:endParaRPr lang="fr-FR"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11750963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We already mentioned that the explicit representation of functions by enumeration, resulting in data, plays an important role in information systems. In the context of data management such a</a:t>
            </a:r>
            <a:r>
              <a:rPr lang="en-GB" baseline="0" noProof="0" dirty="0"/>
              <a:t> set of data is called a </a:t>
            </a:r>
            <a:r>
              <a:rPr lang="en-GB" b="1" baseline="0" noProof="0" dirty="0"/>
              <a:t>database</a:t>
            </a:r>
            <a:r>
              <a:rPr lang="en-GB" baseline="0" noProof="0" dirty="0"/>
              <a:t>. </a:t>
            </a:r>
            <a:r>
              <a:rPr lang="en-US" dirty="0"/>
              <a:t>A computer system that is designed to manage databases is called a </a:t>
            </a:r>
            <a:r>
              <a:rPr lang="en-US" b="1" dirty="0"/>
              <a:t>database management system DBMS</a:t>
            </a:r>
            <a:r>
              <a:rPr lang="en-US" dirty="0"/>
              <a:t>. Thus database management systems</a:t>
            </a:r>
            <a:r>
              <a:rPr lang="en-US" baseline="0" dirty="0"/>
              <a:t> can be used to manage databases, and thus to realize information systems. The inverse is not necessarily true. Many information systems that use database do this without using a specific database system.</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7131868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traditionally DBMS meant to designate a quite narrow class of systems, like relational database management systems, with the multiplication of information systems and associated infrastructures we may consider a wide range of platforms as potential database management systems today.</a:t>
            </a:r>
          </a:p>
        </p:txBody>
      </p:sp>
      <p:sp>
        <p:nvSpPr>
          <p:cNvPr id="4" name="Slide Number Placeholder 3"/>
          <p:cNvSpPr>
            <a:spLocks noGrp="1"/>
          </p:cNvSpPr>
          <p:nvPr>
            <p:ph type="sldNum" sz="quarter" idx="5"/>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2726315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The probably best known data modelling formalism is the relational data model</a:t>
            </a:r>
            <a:r>
              <a:rPr lang="en-GB" baseline="0" noProof="0" dirty="0"/>
              <a:t> (note the use of the term data model!). In this small example we see of how to use the DDL to define a table with a specific structure (e.g. three fields) and how to define an integrity constraint for this data structure, i.e. that the </a:t>
            </a:r>
            <a:r>
              <a:rPr lang="en-GB" baseline="0" noProof="0" dirty="0" err="1"/>
              <a:t>Studentid</a:t>
            </a:r>
            <a:r>
              <a:rPr lang="en-GB" baseline="0" noProof="0" dirty="0"/>
              <a:t> field needs to be unique. Using the DML a query is formulated. A query is nothing else than a function that is computed on the data structure.</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549412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system perspective we can interpret information systems as computing systems that process large amounts of data, i.e. the focus is on processing data, instead of performing large numbers of computations.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19681493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Python with the Pandas framework a programming environment is available, that provides some of the features found in relational DBMS, in particular concerning the capability to perform declarative queries on data tables.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25517449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dirty="0"/>
              <a:t>Factoring</a:t>
            </a:r>
            <a:r>
              <a:rPr lang="en-US" baseline="0" dirty="0"/>
              <a:t> in</a:t>
            </a:r>
            <a:r>
              <a:rPr lang="en-US" dirty="0"/>
              <a:t> the design principles of data management systems we can provide now a refined view of a typical information</a:t>
            </a:r>
            <a:r>
              <a:rPr lang="en-US" baseline="0" dirty="0"/>
              <a:t> system architecture. The semantic layer is concerned with the modeling of the real world, the conceptual </a:t>
            </a:r>
            <a:r>
              <a:rPr lang="en-US" baseline="0" dirty="0" err="1"/>
              <a:t>modeloing</a:t>
            </a:r>
            <a:r>
              <a:rPr lang="en-US" baseline="0" dirty="0"/>
              <a:t>. In order to implement the model the syntactic layer provides a data model in which the semantic model can be implement and that is supported by a generic software (typically a database management system) that supports a wide range of information systems. The physical layer deals with the problem of representing the constructs of the data model efficiently in the available computing infrastructure, using the typical mechanisms as provided by its operating system, such as access to storage and network resources.</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12905378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18447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exist some conventions to distinguish</a:t>
            </a:r>
            <a:r>
              <a:rPr lang="en-US" baseline="0" dirty="0"/>
              <a:t> data into different levels of abstractions. One can think of these levels of abstraction as levels of increasing interpretation of “raw data” that has been recorded or captured. These interpretations are usually obtained either by automated or human analysis of the data, or a combination of the two.</a:t>
            </a:r>
          </a:p>
          <a:p>
            <a:endParaRPr lang="en-US" baseline="0" dirty="0"/>
          </a:p>
          <a:p>
            <a:r>
              <a:rPr lang="en-US" baseline="0" dirty="0"/>
              <a:t>Note that though this classification appears similar to the one into conceptual, logical and physical layer, this is a different conceptualization. In each of the abstraction layers we will find the three modeling layers (as e.g. illustrate by our use of trajectory data as an example of modeling, where trajectory data would normally be considered as unstructured data).</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59</a:t>
            </a:fld>
            <a:endParaRPr lang="en-US"/>
          </a:p>
        </p:txBody>
      </p:sp>
    </p:spTree>
    <p:extLst>
      <p:ext uri="{BB962C8B-B14F-4D97-AF65-F5344CB8AC3E}">
        <p14:creationId xmlns:p14="http://schemas.microsoft.com/office/powerpoint/2010/main" val="39902094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a:t>Unstructured data </a:t>
            </a:r>
            <a:r>
              <a:rPr lang="en-US" baseline="0" dirty="0"/>
              <a:t>is usually referred to as data that originates more or less directly from some direct interactions with the real world environment, be it through measurements (sensors, images, videos), human inputs (natural language, text, query logs), machine input (system logs) or similar. The data is in fact structured (e.g. an image is an array of pixels, or a text is a sequence of characters), but the structure is considered to carry little “semantic” meaning.</a:t>
            </a:r>
          </a:p>
          <a:p>
            <a:endParaRPr lang="en-US" baseline="0" dirty="0"/>
          </a:p>
          <a:p>
            <a:r>
              <a:rPr lang="en-US" i="1" baseline="0" dirty="0"/>
              <a:t>Structured data </a:t>
            </a:r>
            <a:r>
              <a:rPr lang="en-US" baseline="0" dirty="0"/>
              <a:t>is data that follows a static schema, that implements a interpretable model of some domain of interest. The most prominent example being the relational data model, where applications or users define tables with specific meaning. Such meaning could be extracted from unstructured data, e.g. a table could contain the list of all objects recognized in an image.</a:t>
            </a:r>
          </a:p>
          <a:p>
            <a:endParaRPr lang="en-US" baseline="0" dirty="0"/>
          </a:p>
          <a:p>
            <a:r>
              <a:rPr lang="en-US" baseline="0" dirty="0"/>
              <a:t>Knowledge is also structured data</a:t>
            </a:r>
            <a:r>
              <a:rPr lang="en-US" baseline="0"/>
              <a:t>, but even more abstract, and considered as being close to how humans represent their knowledge. Knowledge is considered as a basis for decision making. Other interpretations of knowledge are the ability to reason with it. This implies deriving new knowledge from </a:t>
            </a:r>
            <a:r>
              <a:rPr lang="en-US" baseline="0" dirty="0"/>
              <a:t>existing knowledge through inference. Since the representation of knowledge is deemed to be more flexible, </a:t>
            </a:r>
            <a:r>
              <a:rPr lang="en-US" baseline="0"/>
              <a:t>usually graph-based </a:t>
            </a:r>
            <a:r>
              <a:rPr lang="en-US" baseline="0" dirty="0"/>
              <a:t>data models are used, that allow to represent in an unconstrained way new relationships.</a:t>
            </a:r>
            <a:endParaRPr lang="en-US" dirty="0"/>
          </a:p>
          <a:p>
            <a:endParaRPr lang="en-US" dirty="0"/>
          </a:p>
          <a:p>
            <a:r>
              <a:rPr lang="en-US" dirty="0"/>
              <a:t>Note: the notion of “knowledge management” is used in practice in with</a:t>
            </a:r>
            <a:r>
              <a:rPr lang="en-US" baseline="0" dirty="0"/>
              <a:t> </a:t>
            </a:r>
            <a:r>
              <a:rPr lang="en-US" baseline="0"/>
              <a:t>a slighlty </a:t>
            </a:r>
            <a:r>
              <a:rPr lang="en-US" baseline="0" dirty="0"/>
              <a:t>different meaning. It refers to information systems that manage the knowledge of an organization, consisting, e.g., of its documents and information on the skills of its collaborators.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60</a:t>
            </a:fld>
            <a:endParaRPr lang="en-US"/>
          </a:p>
        </p:txBody>
      </p:sp>
    </p:spTree>
    <p:extLst>
      <p:ext uri="{BB962C8B-B14F-4D97-AF65-F5344CB8AC3E}">
        <p14:creationId xmlns:p14="http://schemas.microsoft.com/office/powerpoint/2010/main" val="8713082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examples illustrates how such abstractions look like in practice. We can consider GPS traces as raw,</a:t>
            </a:r>
            <a:r>
              <a:rPr lang="en-US" baseline="0" dirty="0"/>
              <a:t> unstructured data. Unstructured expresses here the fact that apart from the physical location we have no further understanding of the meaning of the data. By using automated analysis (e.g. segmentation methods) and background knowledge (e.g. maps) one can extract information about places (e.g. where GPS coordinates did not change for a period) and roads / paths where movement is detecting. Aligning such structured data with maps can give an interpretation of where the person was and by what means it moved, which then constitutes knowledge. Inferences on such knowledge might then reveal relationships among persons and produce high level knowledge such as “Bob loves Alice”.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38950545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Thus, an important task in information systems is creating higher level abstractions from lower level data in order to support eventually decision making. This process is called Model Building. It uses numerous automated, semi-automated as well as manual methods, many of which we will introduce throughout the course. This activity carries also many different names, typically of the format data XXXXX.</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173463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Since the central role of an information system</a:t>
            </a:r>
            <a:r>
              <a:rPr lang="en-GB" sz="1200" baseline="0" noProof="0" dirty="0"/>
              <a:t> is to create a model of reality based on data, the key information management tasks are related to the interplay between data and models at the conceptual modelling level. We can identify two directions for this interplay: from models to data, and from data to models. </a:t>
            </a:r>
          </a:p>
          <a:p>
            <a:endParaRPr lang="en-GB" sz="1200" baseline="0" noProof="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baseline="0" noProof="0" dirty="0"/>
              <a:t>From models to data is commonly what we understand by </a:t>
            </a:r>
            <a:r>
              <a:rPr lang="en-GB" sz="1200" b="1" baseline="0" noProof="0" dirty="0"/>
              <a:t>Model Usage</a:t>
            </a:r>
            <a:r>
              <a:rPr lang="en-GB" sz="1200" baseline="0" noProof="0" dirty="0"/>
              <a:t>, including tasks such as retrieval or prediction. Given a model of reality we would like to obtain more data about specific aspects of reality. If we have a model of the temperature distribution in the world, we would like to retrieve the temperature at a specific location or a global average temperature. For Web search we would use a model of how search terms provided by user to a Web search engine relate to documents considered as being relevant by the user, to retrieve the results of a user query. </a:t>
            </a:r>
          </a:p>
          <a:p>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63</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sz="1600" baseline="0" noProof="0" dirty="0"/>
              <a:t>Going from data to models is what we commonly understand as </a:t>
            </a:r>
            <a:r>
              <a:rPr lang="en-GB" sz="1600" b="1" baseline="0" noProof="0" dirty="0"/>
              <a:t>Model Building, </a:t>
            </a:r>
            <a:r>
              <a:rPr lang="en-GB" sz="1600" b="0" baseline="0" noProof="0" dirty="0"/>
              <a:t>also called data mining, data science, machine learning, depending on the context etc</a:t>
            </a:r>
            <a:r>
              <a:rPr lang="en-GB" sz="1600" baseline="0" noProof="0" dirty="0"/>
              <a:t>. Often we find big data collections for which we do not have a proper or only incomplete interpretation by a model. For example, we might have temperature measurements at given points, but do not understand the correlations among those measurements or the values at locations without measurements. If we have large document collections, we do not understand which are the topics that are covered by those documents. Data mining deals with the problem of providing algorithms that reveal hidden structures in data in order to create new models.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sz="1600" baseline="0" noProof="0"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64</a:t>
            </a:fld>
            <a:endParaRPr lang="en-US"/>
          </a:p>
        </p:txBody>
      </p:sp>
    </p:spTree>
    <p:extLst>
      <p:ext uri="{BB962C8B-B14F-4D97-AF65-F5344CB8AC3E}">
        <p14:creationId xmlns:p14="http://schemas.microsoft.com/office/powerpoint/2010/main" val="19504036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examples illustrates in more detail the step of model building for the trajectory example. Starting from a raw trajectory (which we may consider as unstructured data), we extract a more structured model of a trajectory, distinguishing places and movements among those places.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65</a:t>
            </a:fld>
            <a:endParaRPr lang="en-US"/>
          </a:p>
        </p:txBody>
      </p:sp>
    </p:spTree>
    <p:extLst>
      <p:ext uri="{BB962C8B-B14F-4D97-AF65-F5344CB8AC3E}">
        <p14:creationId xmlns:p14="http://schemas.microsoft.com/office/powerpoint/2010/main" val="2324038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inspecting the article in Wikipedia we can notice that the “business perspective” seems to be predominant.. However, it is interesting to note that recently the processing of data has been explicitly added in the characterization of the concept.</a:t>
            </a:r>
          </a:p>
        </p:txBody>
      </p:sp>
      <p:sp>
        <p:nvSpPr>
          <p:cNvPr id="4" name="Slide Number Placeholder 3"/>
          <p:cNvSpPr>
            <a:spLocks noGrp="1"/>
          </p:cNvSpPr>
          <p:nvPr>
            <p:ph type="sldNum" sz="quarter" idx="5"/>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25486485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new model, generates new data, either by transforming the original data into data corresponding to the new model, or generating new data through model functions.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35788813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more detail, the process of model building consists of deriving new models (new functions, elements, axioms) from data, which in turn by model usage can generate new data, from which more models can be built.</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67</a:t>
            </a:fld>
            <a:endParaRPr lang="en-US"/>
          </a:p>
        </p:txBody>
      </p:sp>
    </p:spTree>
    <p:extLst>
      <p:ext uri="{BB962C8B-B14F-4D97-AF65-F5344CB8AC3E}">
        <p14:creationId xmlns:p14="http://schemas.microsoft.com/office/powerpoint/2010/main" val="19050974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A second important task in information management consists of </a:t>
            </a:r>
            <a:r>
              <a:rPr lang="en-GB" sz="1200" baseline="0" noProof="0" dirty="0"/>
              <a:t>establishing the connection between the model used in an information system and the real world. In other words it is about establishing and verifying the interpretation relationships. This is possible only in indirect ways. Again we have two directions involved in the relationship among models and the real world. First, if we do not yet have a model, we need to observe and analyse the real world and (intellectually) derive models. For example, in the case of temperature modelling we would identify the concepts temperature, location and measurements as key concepts and represent them in a model. More generally conceptually modelling is widely used in the development of business information systems, where business analysts perform requirement analyses in order to determine what are the organizational structures and the processes within a business, and what are the processing needs. On the other hand, given a model we would like to verify whether the model is correct, for example, whether it produces prediction that correspond to reality. In our running example on temperature this could be achieved by comparing temperature values predicted by the model for certain locations with the true values. Evaluating models is both an important task for information retrieval (verifying that the models used are correct) and data mining (verified that newly generated models are correct). We will discuss detailed methods for performing these tasks in this lecture.</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68</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Regarding the interaction between an information system</a:t>
            </a:r>
            <a:r>
              <a:rPr lang="en-GB" baseline="0" noProof="0" dirty="0"/>
              <a:t> and their real world context, we can consider the interaction with human users as well as direct interaction with the real world environment via sensors and control devices. With respect to data output for human users the visualization of large datasets is becoming increasingly important. With respect to human input a recent development is the use of input from large communities, so-called crowd-sourcing. Direct interactions with the real-world is what is called today the Internet of Things, where computers receive data through sensors and control directly devices. </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69</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Her</a:t>
            </a:r>
            <a:r>
              <a:rPr lang="en-GB" baseline="0" noProof="0" dirty="0"/>
              <a:t>e we summarize the main information management tasks, and of how they interconnect the models, the data and the real world.</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70</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Finally we are coming back to the issue of the purpose of an information</a:t>
            </a:r>
            <a:r>
              <a:rPr lang="en-GB" baseline="0" noProof="0" dirty="0"/>
              <a:t> system. Information systems are needed to make informed decisions. Thus their reason to exist is to provide useful information. The </a:t>
            </a:r>
            <a:r>
              <a:rPr lang="en-GB" b="1" baseline="0" noProof="0" dirty="0"/>
              <a:t>utility of information </a:t>
            </a:r>
            <a:r>
              <a:rPr lang="en-GB" baseline="0" noProof="0" dirty="0"/>
              <a:t>depends on the nature of the decision on the one hand, and on the quality of the decision that is possible based on the information on the other hand. Traditionally utility of information has been considered implicitly in the design and implementation. But as the awareness of the importance of information is growing, more and more we also see that utility of information, and related factors, such as quality are treated and managed explicitly. For example, data quality in databases is evaluated and monitored nowadays in many cases explicitly. Systems for rating and recommendation, e.g. in social networks, are another example where quality of information is handled explicitly.</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71</a:t>
            </a:fld>
            <a:endParaRPr lang="en-US"/>
          </a:p>
        </p:txBody>
      </p:sp>
    </p:spTree>
    <p:extLst>
      <p:ext uri="{BB962C8B-B14F-4D97-AF65-F5344CB8AC3E}">
        <p14:creationId xmlns:p14="http://schemas.microsoft.com/office/powerpoint/2010/main" val="30380362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dirty="0"/>
              <a:t>Considering the information</a:t>
            </a:r>
            <a:r>
              <a:rPr lang="en-US" baseline="0" dirty="0"/>
              <a:t> management tasks mentioned before we can further refine our view on information systems by several aspects. We can add an additional layer that corresponds to the users of the system, and that we call the pragmatic layer as users introduce the dimension of information utility. There exists no well-established notion for this layer. It can be considered as part of knowledge management, but this concepts is much wider, and it is implicitly found in many areas such as evaluation of information systems, data quality management, agent systems, social networks etc.</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72</a:t>
            </a:fld>
            <a:endParaRPr lang="en-US"/>
          </a:p>
        </p:txBody>
      </p:sp>
    </p:spTree>
    <p:extLst>
      <p:ext uri="{BB962C8B-B14F-4D97-AF65-F5344CB8AC3E}">
        <p14:creationId xmlns:p14="http://schemas.microsoft.com/office/powerpoint/2010/main" val="41379650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74</a:t>
            </a:fld>
            <a:endParaRPr lang="en-US"/>
          </a:p>
        </p:txBody>
      </p:sp>
    </p:spTree>
    <p:extLst>
      <p:ext uri="{BB962C8B-B14F-4D97-AF65-F5344CB8AC3E}">
        <p14:creationId xmlns:p14="http://schemas.microsoft.com/office/powerpoint/2010/main" val="23627260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5A7533-AF14-4C85-98D5-5CB67F424D0F}" type="slidenum">
              <a:rPr lang="en-US"/>
              <a:pPr/>
              <a:t>75</a:t>
            </a:fld>
            <a:endParaRPr lang="en-US"/>
          </a:p>
        </p:txBody>
      </p:sp>
      <p:sp>
        <p:nvSpPr>
          <p:cNvPr id="285698" name="Rectangle 2"/>
          <p:cNvSpPr>
            <a:spLocks noGrp="1" noRot="1" noChangeAspect="1" noChangeArrowheads="1" noTextEdit="1"/>
          </p:cNvSpPr>
          <p:nvPr>
            <p:ph type="sldImg"/>
          </p:nvPr>
        </p:nvSpPr>
        <p:spPr>
          <a:xfrm>
            <a:off x="674688" y="766763"/>
            <a:ext cx="5754687" cy="3838575"/>
          </a:xfrm>
          <a:ln/>
        </p:spPr>
      </p:sp>
      <p:sp>
        <p:nvSpPr>
          <p:cNvPr id="285699" name="Rectangle 3"/>
          <p:cNvSpPr>
            <a:spLocks noGrp="1" noChangeArrowheads="1"/>
          </p:cNvSpPr>
          <p:nvPr>
            <p:ph type="body" idx="1"/>
          </p:nvPr>
        </p:nvSpPr>
        <p:spPr/>
        <p:txBody>
          <a:bodyPr/>
          <a:lstStyle/>
          <a:p>
            <a:r>
              <a:rPr lang="en-US" dirty="0"/>
              <a:t>Except in the very early days, information systems had always been used in computer networks. This does not imply any significant additional problems beyond those we have discussed already, as long as the information system is centralized, i.e. running on one physical node under a single authority. The network just enables</a:t>
            </a:r>
            <a:r>
              <a:rPr lang="en-US" baseline="0" dirty="0"/>
              <a:t> the interaction of a user with the information system from a remote location.</a:t>
            </a:r>
            <a:endParaRPr lang="en-US" dirty="0"/>
          </a:p>
        </p:txBody>
      </p:sp>
    </p:spTree>
    <p:extLst>
      <p:ext uri="{BB962C8B-B14F-4D97-AF65-F5344CB8AC3E}">
        <p14:creationId xmlns:p14="http://schemas.microsoft.com/office/powerpoint/2010/main" val="4376453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A35B9F-9762-487D-BFA7-6F14AAAD45D5}" type="slidenum">
              <a:rPr lang="en-US"/>
              <a:pPr/>
              <a:t>76</a:t>
            </a:fld>
            <a:endParaRPr lang="en-US"/>
          </a:p>
        </p:txBody>
      </p:sp>
      <p:sp>
        <p:nvSpPr>
          <p:cNvPr id="286722" name="Rectangle 2"/>
          <p:cNvSpPr>
            <a:spLocks noGrp="1" noRot="1" noChangeAspect="1" noChangeArrowheads="1" noTextEdit="1"/>
          </p:cNvSpPr>
          <p:nvPr>
            <p:ph type="sldImg"/>
          </p:nvPr>
        </p:nvSpPr>
        <p:spPr>
          <a:xfrm>
            <a:off x="674688" y="766763"/>
            <a:ext cx="5754687" cy="3838575"/>
          </a:xfrm>
          <a:ln/>
        </p:spPr>
      </p:sp>
      <p:sp>
        <p:nvSpPr>
          <p:cNvPr id="286723" name="Rectangle 3"/>
          <p:cNvSpPr>
            <a:spLocks noGrp="1" noChangeArrowheads="1"/>
          </p:cNvSpPr>
          <p:nvPr>
            <p:ph type="body" idx="1"/>
          </p:nvPr>
        </p:nvSpPr>
        <p:spPr/>
        <p:txBody>
          <a:bodyPr/>
          <a:lstStyle/>
          <a:p>
            <a:r>
              <a:rPr lang="en-US" dirty="0"/>
              <a:t>There exist however many reasons not to store all data in a single node of the network. Some of these reasons are related to the optimized use of available resources. We might want to move data in the network close to the node where it is accessed, we might want to take advantage of parallel processing of the data, and we might want to avoid bottlenecks in order to improve scalability of the system. All these are good reasons to distribute the data physically. However, physical distribution should be ideally fully transparent</a:t>
            </a:r>
            <a:r>
              <a:rPr lang="en-US" baseline="0" dirty="0"/>
              <a:t> to the user. The user has still the impression of </a:t>
            </a:r>
            <a:r>
              <a:rPr lang="en-US" dirty="0"/>
              <a:t>accessing a single information system that is running under a single authority. This model of distributed processing of data is the subject of </a:t>
            </a:r>
            <a:r>
              <a:rPr lang="en-US" b="1" dirty="0"/>
              <a:t>distributed data management</a:t>
            </a:r>
            <a:r>
              <a:rPr lang="en-US" dirty="0"/>
              <a:t>.</a:t>
            </a:r>
          </a:p>
        </p:txBody>
      </p:sp>
    </p:spTree>
    <p:extLst>
      <p:ext uri="{BB962C8B-B14F-4D97-AF65-F5344CB8AC3E}">
        <p14:creationId xmlns:p14="http://schemas.microsoft.com/office/powerpoint/2010/main" val="373990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systemic perspective is rather focusing on the question of how an information processing system is interacting with it’s environment. This is the perspective we will adopt in the following.</a:t>
            </a:r>
          </a:p>
        </p:txBody>
      </p:sp>
      <p:sp>
        <p:nvSpPr>
          <p:cNvPr id="4" name="Slide Number Placeholder 3"/>
          <p:cNvSpPr>
            <a:spLocks noGrp="1"/>
          </p:cNvSpPr>
          <p:nvPr>
            <p:ph type="sldNum" sz="quarter" idx="5"/>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10997372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6600E-F89A-484E-91AB-E91D2ADF0FB3}" type="slidenum">
              <a:rPr lang="en-US"/>
              <a:pPr/>
              <a:t>77</a:t>
            </a:fld>
            <a:endParaRPr lang="en-US"/>
          </a:p>
        </p:txBody>
      </p:sp>
      <p:sp>
        <p:nvSpPr>
          <p:cNvPr id="287746" name="Rectangle 2"/>
          <p:cNvSpPr>
            <a:spLocks noGrp="1" noRot="1" noChangeAspect="1" noChangeArrowheads="1" noTextEdit="1"/>
          </p:cNvSpPr>
          <p:nvPr>
            <p:ph type="sldImg"/>
          </p:nvPr>
        </p:nvSpPr>
        <p:spPr>
          <a:xfrm>
            <a:off x="674688" y="766763"/>
            <a:ext cx="5754687" cy="3838575"/>
          </a:xfrm>
          <a:ln/>
        </p:spPr>
      </p:sp>
      <p:sp>
        <p:nvSpPr>
          <p:cNvPr id="287747" name="Rectangle 3"/>
          <p:cNvSpPr>
            <a:spLocks noGrp="1" noChangeArrowheads="1"/>
          </p:cNvSpPr>
          <p:nvPr>
            <p:ph type="body" idx="1"/>
          </p:nvPr>
        </p:nvSpPr>
        <p:spPr/>
        <p:txBody>
          <a:bodyPr/>
          <a:lstStyle/>
          <a:p>
            <a:r>
              <a:rPr lang="en-US" dirty="0"/>
              <a:t>Having</a:t>
            </a:r>
            <a:r>
              <a:rPr lang="en-US" baseline="0" dirty="0"/>
              <a:t> a homogeneous view of a distributed information systems might not always be possible. If we want to access information in systems that have been developed by different entities, or if we want to integrate information from different information systems that have been independently developed, we can no longer assure that the information can be homogeneously accessed. The same information might be represented using different models and data structures, and the access methods might be different. In that case we are talking about </a:t>
            </a:r>
            <a:r>
              <a:rPr lang="en-US" b="1" baseline="0" dirty="0"/>
              <a:t>heterogeneous information systems</a:t>
            </a:r>
            <a:r>
              <a:rPr lang="en-US" baseline="0" dirty="0"/>
              <a:t>. The heterogeneity results from a distribution of the decision authority when designing the system. In order to overcome heterogeneity methods for integrating data and making information systems interoperable are needed.</a:t>
            </a:r>
            <a:endParaRPr lang="en-US" dirty="0"/>
          </a:p>
          <a:p>
            <a:endParaRPr lang="en-US" dirty="0"/>
          </a:p>
        </p:txBody>
      </p:sp>
    </p:spTree>
    <p:extLst>
      <p:ext uri="{BB962C8B-B14F-4D97-AF65-F5344CB8AC3E}">
        <p14:creationId xmlns:p14="http://schemas.microsoft.com/office/powerpoint/2010/main" val="21213504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6600E-F89A-484E-91AB-E91D2ADF0FB3}" type="slidenum">
              <a:rPr lang="en-US"/>
              <a:pPr/>
              <a:t>78</a:t>
            </a:fld>
            <a:endParaRPr lang="en-US"/>
          </a:p>
        </p:txBody>
      </p:sp>
      <p:sp>
        <p:nvSpPr>
          <p:cNvPr id="287746" name="Rectangle 2"/>
          <p:cNvSpPr>
            <a:spLocks noGrp="1" noRot="1" noChangeAspect="1" noChangeArrowheads="1" noTextEdit="1"/>
          </p:cNvSpPr>
          <p:nvPr>
            <p:ph type="sldImg"/>
          </p:nvPr>
        </p:nvSpPr>
        <p:spPr>
          <a:xfrm>
            <a:off x="674688" y="766763"/>
            <a:ext cx="5754687" cy="3838575"/>
          </a:xfrm>
          <a:ln/>
        </p:spPr>
      </p:sp>
      <p:sp>
        <p:nvSpPr>
          <p:cNvPr id="287747" name="Rectangle 3"/>
          <p:cNvSpPr>
            <a:spLocks noGrp="1" noChangeArrowheads="1"/>
          </p:cNvSpPr>
          <p:nvPr>
            <p:ph type="body" idx="1"/>
          </p:nvPr>
        </p:nvSpPr>
        <p:spPr/>
        <p:txBody>
          <a:bodyPr/>
          <a:lstStyle/>
          <a:p>
            <a:r>
              <a:rPr lang="en-US" dirty="0"/>
              <a:t>Finally</a:t>
            </a:r>
            <a:r>
              <a:rPr lang="en-US" baseline="0" dirty="0"/>
              <a:t> in heterogeneous information systems we have to deal with the problem that the different information systems are under the control of different </a:t>
            </a:r>
            <a:r>
              <a:rPr lang="en-US" b="1" baseline="0" dirty="0"/>
              <a:t>autonomous</a:t>
            </a:r>
            <a:r>
              <a:rPr lang="en-US" baseline="0" dirty="0"/>
              <a:t> authorities. This poses problems of coordination, mutual trust, and privacy protection. The information systems can be considered as independent agents, that may pursue common goals, while protecting their own interests.</a:t>
            </a:r>
          </a:p>
          <a:p>
            <a:endParaRPr lang="en-US" baseline="0" dirty="0"/>
          </a:p>
          <a:p>
            <a:endParaRPr lang="en-US" dirty="0"/>
          </a:p>
        </p:txBody>
      </p:sp>
    </p:spTree>
    <p:extLst>
      <p:ext uri="{BB962C8B-B14F-4D97-AF65-F5344CB8AC3E}">
        <p14:creationId xmlns:p14="http://schemas.microsoft.com/office/powerpoint/2010/main" val="10134720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DCD228-7037-4D5E-8143-7FA919F64BEB}" type="slidenum">
              <a:rPr lang="en-US"/>
              <a:pPr/>
              <a:t>80</a:t>
            </a:fld>
            <a:endParaRPr lang="en-US"/>
          </a:p>
        </p:txBody>
      </p:sp>
      <p:sp>
        <p:nvSpPr>
          <p:cNvPr id="295938" name="Rectangle 2"/>
          <p:cNvSpPr>
            <a:spLocks noGrp="1" noRot="1" noChangeAspect="1" noChangeArrowheads="1" noTextEdit="1"/>
          </p:cNvSpPr>
          <p:nvPr>
            <p:ph type="sldImg"/>
          </p:nvPr>
        </p:nvSpPr>
        <p:spPr>
          <a:xfrm>
            <a:off x="674688" y="766763"/>
            <a:ext cx="5754687" cy="3838575"/>
          </a:xfrm>
          <a:ln/>
        </p:spPr>
      </p:sp>
      <p:sp>
        <p:nvSpPr>
          <p:cNvPr id="295939" name="Rectangle 3"/>
          <p:cNvSpPr>
            <a:spLocks noGrp="1" noChangeArrowheads="1"/>
          </p:cNvSpPr>
          <p:nvPr>
            <p:ph type="body" idx="1"/>
          </p:nvPr>
        </p:nvSpPr>
        <p:spPr/>
        <p:txBody>
          <a:bodyPr/>
          <a:lstStyle/>
          <a:p>
            <a:r>
              <a:rPr lang="en-US" dirty="0"/>
              <a:t>Distributed data management deals with similar questions</a:t>
            </a:r>
            <a:r>
              <a:rPr lang="en-US" baseline="0" dirty="0"/>
              <a:t> as centralized data management, namely optimizing the storage of the data and the processing of accesses of the data. The new key element is that data can now be stored at different nodes in a network, and that the cost of data transmission over networks becomes an essential performance consideration. Since cost of data transmission is generally considered as expensive, in distributed data management often multiple copies of the same data are kept at different locations in order to speed up access or data is partitioned to bring the data closer to the application that use different parts of the data. This in turn implies new problems of keeping distributed data consistent while executing transactions that involve different nodes in the network. The area of distributed transaction management is dealing with this problem.</a:t>
            </a:r>
            <a:endParaRPr lang="en-US" dirty="0"/>
          </a:p>
          <a:p>
            <a:endParaRPr lang="en-US" dirty="0"/>
          </a:p>
        </p:txBody>
      </p:sp>
    </p:spTree>
    <p:extLst>
      <p:ext uri="{BB962C8B-B14F-4D97-AF65-F5344CB8AC3E}">
        <p14:creationId xmlns:p14="http://schemas.microsoft.com/office/powerpoint/2010/main" val="17847054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a:t>We are living in the age</a:t>
            </a:r>
            <a:r>
              <a:rPr lang="en-US" baseline="0"/>
              <a:t> of Big Data. More and more data is being produced, data is becoming more easily and directly accessible, data intermediaries are disappearing and users obtain direct access to data sources (disintermediation). The question is whether we have automatically more information. This is not clear. If the data cannot be properly interpreted and used by the data consumer, thus if the data supply does not match the data demand, the utility of the data remains limited. More data does not imply more information! The data needs to be made available according to a model that is useful for the data consumer. And this model might be largely different from the model used by the data producer. In fact, the data consumer might even not be able to understand that model. </a:t>
            </a:r>
            <a:r>
              <a:rPr lang="en-US"/>
              <a:t>This is what is called information starvation. </a:t>
            </a:r>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81</a:t>
            </a:fld>
            <a:endParaRPr lang="en-US"/>
          </a:p>
        </p:txBody>
      </p:sp>
    </p:spTree>
    <p:extLst>
      <p:ext uri="{BB962C8B-B14F-4D97-AF65-F5344CB8AC3E}">
        <p14:creationId xmlns:p14="http://schemas.microsoft.com/office/powerpoint/2010/main" val="33470817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normAutofit/>
          </a:bodyPr>
          <a:lstStyle/>
          <a:p>
            <a:pPr defTabSz="981061">
              <a:defRPr/>
            </a:pPr>
            <a:r>
              <a:rPr lang="en-US" dirty="0"/>
              <a:t>This figure illustrates the problem of information</a:t>
            </a:r>
            <a:r>
              <a:rPr lang="en-US" baseline="0" dirty="0"/>
              <a:t> starvation</a:t>
            </a:r>
            <a:r>
              <a:rPr lang="en-US" dirty="0"/>
              <a:t>: there exist many information systems supplying data, but each having their own view on the world,</a:t>
            </a:r>
            <a:r>
              <a:rPr lang="en-US" baseline="0" dirty="0"/>
              <a:t> </a:t>
            </a:r>
            <a:r>
              <a:rPr lang="en-US" dirty="0"/>
              <a:t>which does not necessarily match the needs or understanding </a:t>
            </a:r>
            <a:r>
              <a:rPr lang="en-US" baseline="0" dirty="0"/>
              <a:t>of a specific consumer</a:t>
            </a:r>
            <a:r>
              <a:rPr lang="en-US" dirty="0"/>
              <a:t>. Every information</a:t>
            </a:r>
            <a:r>
              <a:rPr lang="en-US" baseline="0" dirty="0"/>
              <a:t> system is interpreting its model differently with respect to the real world and relating to different views on the real world. Though there exists some relationships among all these views on the real world (let’s denote it as R), and it surely implies some relationship R’ among the different models used in the different information systems, the consumers of the information cannot easily understand the relationship R, and thus can also not easily relate their models to the models of others via the relationship R’.  </a:t>
            </a:r>
            <a:r>
              <a:rPr lang="en-US" dirty="0"/>
              <a:t>From the viewpoint of the data providers, introducing R’ introduces a new interpretation of their data with respect to the model used by the data consumer.</a:t>
            </a:r>
            <a:endParaRPr lang="fr-CH"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82</a:t>
            </a:fld>
            <a:endParaRPr lang="en-US"/>
          </a:p>
        </p:txBody>
      </p:sp>
    </p:spTree>
    <p:extLst>
      <p:ext uri="{BB962C8B-B14F-4D97-AF65-F5344CB8AC3E}">
        <p14:creationId xmlns:p14="http://schemas.microsoft.com/office/powerpoint/2010/main" val="505545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Relating different models used in information</a:t>
            </a:r>
            <a:r>
              <a:rPr lang="en-US" baseline="0" dirty="0"/>
              <a:t> systems to each other is solving the problem of </a:t>
            </a:r>
            <a:r>
              <a:rPr lang="en-US" b="1" baseline="0" dirty="0"/>
              <a:t>semantic heterogeneity</a:t>
            </a:r>
            <a:r>
              <a:rPr lang="en-US" baseline="0" dirty="0"/>
              <a:t>. This problem is as hard as creating proper models for information systems and requires typically human intervention, thus the scarcest resource we have available.</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83</a:t>
            </a:fld>
            <a:endParaRPr lang="en-US"/>
          </a:p>
        </p:txBody>
      </p:sp>
    </p:spTree>
    <p:extLst>
      <p:ext uri="{BB962C8B-B14F-4D97-AF65-F5344CB8AC3E}">
        <p14:creationId xmlns:p14="http://schemas.microsoft.com/office/powerpoint/2010/main" val="37540479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Conceptually there exists three main possibilities</a:t>
            </a:r>
            <a:r>
              <a:rPr lang="en-GB" baseline="0" noProof="0" dirty="0"/>
              <a:t> of how to address semantic heterogeneity. A first approach is to map all the models everything to one common global model. This approach is taken with standardization. For example, EDIFACT is an international standard that models all concepts that are commonly used in business and trade. For exchanging information systems used in that domain map their data to EDIFACT and can thus exchange their information. A second approach, is to relate the model of an information system to a common model, frequently called ontology, and use this mapping to construct a direct mapping among the different models used in the information systems. A third approach consists of trying to construct directly a mapping among two information systems, without having any additional, shared knowledge in form of standards or ontologies among the two information systems.</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84</a:t>
            </a:fld>
            <a:endParaRPr lang="en-US"/>
          </a:p>
        </p:txBody>
      </p:sp>
    </p:spTree>
    <p:extLst>
      <p:ext uri="{BB962C8B-B14F-4D97-AF65-F5344CB8AC3E}">
        <p14:creationId xmlns:p14="http://schemas.microsoft.com/office/powerpoint/2010/main" val="22952682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To complete the picture we have also to mention that heterogeneity among information systems cannot only occur due to the fact that the same real world aspects are modelled differently,</a:t>
            </a:r>
            <a:r>
              <a:rPr lang="en-GB" sz="1200" baseline="0" noProof="0" dirty="0"/>
              <a:t> but also due to the simple problem of using different underlying data models to represent the chosen model. In that case we are talking of </a:t>
            </a:r>
            <a:r>
              <a:rPr lang="en-GB" sz="1200" b="1" baseline="0" noProof="0" dirty="0"/>
              <a:t>syntactic heterogeneity</a:t>
            </a:r>
            <a:r>
              <a:rPr lang="en-GB" sz="1200" baseline="0" noProof="0" dirty="0"/>
              <a:t>. </a:t>
            </a:r>
            <a:r>
              <a:rPr lang="en-GB" sz="1200" noProof="0" dirty="0"/>
              <a:t>For overcoming syntactic heterogeneity</a:t>
            </a:r>
            <a:r>
              <a:rPr lang="en-GB" sz="1200" baseline="0" noProof="0" dirty="0"/>
              <a:t> mappings among different data models are needed. This problem is somewhat simpler than solving semantic heterogeneity, since the relationship among different data models can be treated completely within a formal context, but it is nevertheless not completely trivial, as different data models offer different data structures to store the same data and transformations might be algorithmically complex. The problem has been studied in different contexts including:</a:t>
            </a:r>
          </a:p>
          <a:p>
            <a:pPr marL="171450" indent="-171450">
              <a:buFontTx/>
              <a:buChar char="-"/>
            </a:pPr>
            <a:r>
              <a:rPr lang="en-GB" sz="1200" baseline="0" noProof="0" dirty="0"/>
              <a:t>Storage of programming language objects (e.g. Java) in database systems (e.g. relational)</a:t>
            </a:r>
          </a:p>
          <a:p>
            <a:pPr marL="171450" indent="-171450">
              <a:buFontTx/>
              <a:buChar char="-"/>
            </a:pPr>
            <a:r>
              <a:rPr lang="en-GB" sz="1200" baseline="0" noProof="0" dirty="0"/>
              <a:t>Integrating data from different types of data management systems, using different data modelling formalisms (e.g. relational, hierarchical, XML)</a:t>
            </a:r>
          </a:p>
          <a:p>
            <a:pPr marL="171450" indent="-171450">
              <a:buFontTx/>
              <a:buChar char="-"/>
            </a:pPr>
            <a:r>
              <a:rPr lang="en-GB" sz="1200" baseline="0" noProof="0" dirty="0"/>
              <a:t>Storing different types of data (e.g. XML, graphs, arrays) in generic databases management systems (e.g. relational)</a:t>
            </a:r>
          </a:p>
          <a:p>
            <a:pPr marL="171450" indent="-171450">
              <a:buFontTx/>
              <a:buChar char="-"/>
            </a:pPr>
            <a:r>
              <a:rPr lang="en-GB" sz="1200" baseline="0" noProof="0" dirty="0"/>
              <a:t>Exchanging data from database systems (e.g. relational) through document formats (e.g. XML)</a:t>
            </a:r>
          </a:p>
          <a:p>
            <a:pPr marL="171450" indent="-171450">
              <a:buFontTx/>
              <a:buChar char="-"/>
            </a:pPr>
            <a:r>
              <a:rPr lang="en-GB" sz="1200" baseline="0" noProof="0" dirty="0"/>
              <a:t>Representing graph-oriented models (e.g. RDF) as documents (e.g. XML)</a:t>
            </a:r>
          </a:p>
          <a:p>
            <a:endParaRPr lang="en-GB" sz="1200"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85</a:t>
            </a:fld>
            <a:endParaRPr lang="en-US"/>
          </a:p>
        </p:txBody>
      </p:sp>
    </p:spTree>
    <p:extLst>
      <p:ext uri="{BB962C8B-B14F-4D97-AF65-F5344CB8AC3E}">
        <p14:creationId xmlns:p14="http://schemas.microsoft.com/office/powerpoint/2010/main" val="12039227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Semantic and syntactic interoperability</a:t>
            </a:r>
            <a:r>
              <a:rPr lang="en-GB" baseline="0" noProof="0" dirty="0"/>
              <a:t> are two additional tasks in information management that we can add to our global picture.</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86</a:t>
            </a:fld>
            <a:endParaRPr lang="en-US"/>
          </a:p>
        </p:txBody>
      </p:sp>
    </p:spTree>
    <p:extLst>
      <p:ext uri="{BB962C8B-B14F-4D97-AF65-F5344CB8AC3E}">
        <p14:creationId xmlns:p14="http://schemas.microsoft.com/office/powerpoint/2010/main" val="9693012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In an setting where</a:t>
            </a:r>
            <a:r>
              <a:rPr lang="en-GB" baseline="0" noProof="0" dirty="0"/>
              <a:t> different autonomous users exchange information issues related to the utility of information come into play. As users have their own private interest, they have to consider them in interactions with other users. For example, when receiving information from another user, a fundamental question is whether the information can be trusted. It might be that the other user might have an interested to provide wrong information in order to incite us to certain behaviours. When providing information to another user a different problem needs to be considered. Can we trust the other user to use the information correctly, or will he use it in ways that could be damaging to us. This is the privacy problem, and it is receiving in the information society huge attention. The two problems of information trust and privacy are also linked to each other. The more quality information we reveal the more trust we may expect, but the more we also put out privacy in danger.</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87</a:t>
            </a:fld>
            <a:endParaRPr lang="en-US"/>
          </a:p>
        </p:txBody>
      </p:sp>
    </p:spTree>
    <p:extLst>
      <p:ext uri="{BB962C8B-B14F-4D97-AF65-F5344CB8AC3E}">
        <p14:creationId xmlns:p14="http://schemas.microsoft.com/office/powerpoint/2010/main" val="2718608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describe this process by a simple example. Let us assume that a ship is in distress and sends the (famous) SOS signal.</a:t>
            </a:r>
          </a:p>
        </p:txBody>
      </p:sp>
      <p:sp>
        <p:nvSpPr>
          <p:cNvPr id="4" name="Slide Number Placeholder 3"/>
          <p:cNvSpPr>
            <a:spLocks noGrp="1"/>
          </p:cNvSpPr>
          <p:nvPr>
            <p:ph type="sldNum" sz="quarter" idx="5"/>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39476122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One way</a:t>
            </a:r>
            <a:r>
              <a:rPr lang="en-US" baseline="0" dirty="0"/>
              <a:t> to evaluate the quality of information, and thus the level of trust we can have in a user providing information, is to share recommendations with other users on how they perceive the quality of this information. This is what, in principle, Google has been doing by introducing </a:t>
            </a:r>
            <a:r>
              <a:rPr lang="en-US" baseline="0" dirty="0" err="1"/>
              <a:t>Pagerank</a:t>
            </a:r>
            <a:r>
              <a:rPr lang="en-US" baseline="0" dirty="0"/>
              <a:t>, a method to assess the quality of a Web page by considering the Web links that point to that Web page. The underlying idea is that the more Web pages refer to one page, the more trustworthy it is and at the same time also to consider the trustworthiness of the recommender itself.</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88</a:t>
            </a:fld>
            <a:endParaRPr lang="en-US"/>
          </a:p>
        </p:txBody>
      </p:sp>
    </p:spTree>
    <p:extLst>
      <p:ext uri="{BB962C8B-B14F-4D97-AF65-F5344CB8AC3E}">
        <p14:creationId xmlns:p14="http://schemas.microsoft.com/office/powerpoint/2010/main" val="30822009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One way to evaluate trust is to analyse earlier behaviours of users. This is,</a:t>
            </a:r>
            <a:r>
              <a:rPr lang="en-GB" baseline="0" noProof="0" dirty="0"/>
              <a:t> for example, widely used in ecommerce sites, where users can provide ratings for vendors. The underlying assumption is, that if vendors have behaved well in the past they will also do so in the future. From a vendors perspective such ratings of course foster honest behaviour, as negative ratings would affect the future business. Evaluating trust on such histories of behaviours, is called reputation-based trust, where the reputation is based on or corresponds to the data gathered about a user.</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89</a:t>
            </a:fld>
            <a:endParaRPr lang="en-US"/>
          </a:p>
        </p:txBody>
      </p:sp>
    </p:spTree>
    <p:extLst>
      <p:ext uri="{BB962C8B-B14F-4D97-AF65-F5344CB8AC3E}">
        <p14:creationId xmlns:p14="http://schemas.microsoft.com/office/powerpoint/2010/main" val="31669811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baseline="0" dirty="0"/>
              <a:t>In order to deal with privacy, methods such as obfuscation are use to provide sufficient information to obtain a useful service, but not so much that sharing the information may be harmful.  Here we illustrate different methods that could be used to obfuscate the location that is reported, e.g. when using a mobile service. Other methods to protect privacy include access control and data </a:t>
            </a:r>
            <a:r>
              <a:rPr lang="en-US" baseline="0" dirty="0" err="1"/>
              <a:t>anonymization</a:t>
            </a:r>
            <a:r>
              <a:rPr lang="en-US" baseline="0" dirty="0"/>
              <a: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90</a:t>
            </a:fld>
            <a:endParaRPr lang="en-US"/>
          </a:p>
        </p:txBody>
      </p:sp>
    </p:spTree>
    <p:extLst>
      <p:ext uri="{BB962C8B-B14F-4D97-AF65-F5344CB8AC3E}">
        <p14:creationId xmlns:p14="http://schemas.microsoft.com/office/powerpoint/2010/main" val="21225671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91</a:t>
            </a:fld>
            <a:endParaRPr lang="en-US"/>
          </a:p>
        </p:txBody>
      </p:sp>
    </p:spTree>
    <p:extLst>
      <p:ext uri="{BB962C8B-B14F-4D97-AF65-F5344CB8AC3E}">
        <p14:creationId xmlns:p14="http://schemas.microsoft.com/office/powerpoint/2010/main" val="3539376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93</a:t>
            </a:fld>
            <a:endParaRPr lang="en-US"/>
          </a:p>
        </p:txBody>
      </p:sp>
    </p:spTree>
    <p:extLst>
      <p:ext uri="{BB962C8B-B14F-4D97-AF65-F5344CB8AC3E}">
        <p14:creationId xmlns:p14="http://schemas.microsoft.com/office/powerpoint/2010/main" val="25394481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information systems are inherently distributed, since they serve the sharing of information among humans (and increasingly machines). Therefore, the focus of the lecture is in the question of sharing of information. This question implies in particular the problem of dealing with the representation of this information in different models. Following the characterization of the possible ways of sharing information exposed earlier, the lecture will comprise three parts, each corresponding to one of the three ways.</a:t>
            </a:r>
          </a:p>
        </p:txBody>
      </p:sp>
      <p:sp>
        <p:nvSpPr>
          <p:cNvPr id="4" name="Slide Number Placeholder 3"/>
          <p:cNvSpPr>
            <a:spLocks noGrp="1"/>
          </p:cNvSpPr>
          <p:nvPr>
            <p:ph type="sldNum" sz="quarter" idx="5"/>
          </p:nvPr>
        </p:nvSpPr>
        <p:spPr/>
        <p:txBody>
          <a:bodyPr/>
          <a:lstStyle/>
          <a:p>
            <a:fld id="{E6C47E0B-2958-48CC-BA4E-C350203CF107}" type="slidenum">
              <a:rPr lang="en-US" smtClean="0"/>
              <a:pPr/>
              <a:t>94</a:t>
            </a:fld>
            <a:endParaRPr lang="en-US"/>
          </a:p>
        </p:txBody>
      </p:sp>
    </p:spTree>
    <p:extLst>
      <p:ext uri="{BB962C8B-B14F-4D97-AF65-F5344CB8AC3E}">
        <p14:creationId xmlns:p14="http://schemas.microsoft.com/office/powerpoint/2010/main" val="20372610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concerns the use of a common model, the by far most important model for shared representation of information is natural language. Therefore in the first part we will focus on using NL for sharing of information, which is a key problem that has been extensively studied in the field of information retrieval. We will later also explore methods for extracting structured data from natural language, which is the subject of the field of information extraction.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95</a:t>
            </a:fld>
            <a:endParaRPr lang="en-US"/>
          </a:p>
        </p:txBody>
      </p:sp>
    </p:spTree>
    <p:extLst>
      <p:ext uri="{BB962C8B-B14F-4D97-AF65-F5344CB8AC3E}">
        <p14:creationId xmlns:p14="http://schemas.microsoft.com/office/powerpoint/2010/main" val="36972560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part of the lecture we will study methods to extract models of higher abstraction level from large amounts of data typically collected in a distributed setting and generated by large numbers of actors. This data can be text in social media, social graphs, transactions in ecommerce or product evaluations.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96</a:t>
            </a:fld>
            <a:endParaRPr lang="en-US"/>
          </a:p>
        </p:txBody>
      </p:sp>
    </p:spTree>
    <p:extLst>
      <p:ext uri="{BB962C8B-B14F-4D97-AF65-F5344CB8AC3E}">
        <p14:creationId xmlns:p14="http://schemas.microsoft.com/office/powerpoint/2010/main" val="205444342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part of the lecture will be devoted to common abstract reference models, which today are typically represented as knowledge graphs. These can be either human-created or machine-generated.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97</a:t>
            </a:fld>
            <a:endParaRPr lang="en-US"/>
          </a:p>
        </p:txBody>
      </p:sp>
    </p:spTree>
    <p:extLst>
      <p:ext uri="{BB962C8B-B14F-4D97-AF65-F5344CB8AC3E}">
        <p14:creationId xmlns:p14="http://schemas.microsoft.com/office/powerpoint/2010/main" val="13553321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summarizes the contents and the underlying conceptual framework of the lecture.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98</a:t>
            </a:fld>
            <a:endParaRPr lang="en-US"/>
          </a:p>
        </p:txBody>
      </p:sp>
    </p:spTree>
    <p:extLst>
      <p:ext uri="{BB962C8B-B14F-4D97-AF65-F5344CB8AC3E}">
        <p14:creationId xmlns:p14="http://schemas.microsoft.com/office/powerpoint/2010/main" val="2036238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in more detail on what is happening, we can identify different aspects of this process.</a:t>
            </a:r>
          </a:p>
          <a:p>
            <a:endParaRPr lang="en-US" dirty="0"/>
          </a:p>
          <a:p>
            <a:r>
              <a:rPr lang="en-US" dirty="0"/>
              <a:t>First, we see that the ship is sending the signal. This corresponds to the transmission of data, irrespective of how the data is transmitted, e.g. by radio, Internet, Morse, fume signals etc.</a:t>
            </a:r>
          </a:p>
          <a:p>
            <a:endParaRPr lang="en-US" dirty="0"/>
          </a:p>
          <a:p>
            <a:r>
              <a:rPr lang="en-US" dirty="0"/>
              <a:t>The receiver of the data (the Morse code) has then the task of interpreting the data (or signal). Only this creates what we will consider later as information. In this step the data receives a meaning. Without being able to perform this interpretation at the receiver, sending the signal would be useless.</a:t>
            </a:r>
          </a:p>
          <a:p>
            <a:endParaRPr lang="en-US" dirty="0"/>
          </a:p>
          <a:p>
            <a:r>
              <a:rPr lang="en-US" dirty="0"/>
              <a:t>Finally, understanding the message does not mean that the receiver also knows what to do. This is where we start to consider knowledge, i.e. that capability of reacting to information received in a meaningful way with the environment.</a:t>
            </a:r>
          </a:p>
        </p:txBody>
      </p:sp>
      <p:sp>
        <p:nvSpPr>
          <p:cNvPr id="4" name="Slide Number Placeholder 3"/>
          <p:cNvSpPr>
            <a:spLocks noGrp="1"/>
          </p:cNvSpPr>
          <p:nvPr>
            <p:ph type="sldNum" sz="quarter" idx="5"/>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21377734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data is a central notion to the lecture, and Big Data is a common terminology used to characterize many of the aspects exposed in this introduction to distributed information systems, attempt to relate the different “V’s” of Big Data to the concepts discussed in this overview.</a:t>
            </a:r>
          </a:p>
        </p:txBody>
      </p:sp>
      <p:sp>
        <p:nvSpPr>
          <p:cNvPr id="4" name="Slide Number Placeholder 3"/>
          <p:cNvSpPr>
            <a:spLocks noGrp="1"/>
          </p:cNvSpPr>
          <p:nvPr>
            <p:ph type="sldNum" sz="quarter" idx="5"/>
          </p:nvPr>
        </p:nvSpPr>
        <p:spPr/>
        <p:txBody>
          <a:bodyPr/>
          <a:lstStyle/>
          <a:p>
            <a:fld id="{E6C47E0B-2958-48CC-BA4E-C350203CF107}" type="slidenum">
              <a:rPr lang="en-US" smtClean="0"/>
              <a:pPr/>
              <a:t>99</a:t>
            </a:fld>
            <a:endParaRPr lang="en-US"/>
          </a:p>
        </p:txBody>
      </p:sp>
    </p:spTree>
    <p:extLst>
      <p:ext uri="{BB962C8B-B14F-4D97-AF65-F5344CB8AC3E}">
        <p14:creationId xmlns:p14="http://schemas.microsoft.com/office/powerpoint/2010/main" val="134447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39"/>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739" indent="0" algn="ctr">
              <a:buNone/>
              <a:defRPr/>
            </a:lvl2pPr>
            <a:lvl3pPr marL="1131479" indent="0" algn="ctr">
              <a:buNone/>
              <a:defRPr/>
            </a:lvl3pPr>
            <a:lvl4pPr marL="1697218" indent="0" algn="ctr">
              <a:buNone/>
              <a:defRPr/>
            </a:lvl4pPr>
            <a:lvl5pPr marL="2262957" indent="0" algn="ctr">
              <a:buNone/>
              <a:defRPr/>
            </a:lvl5pPr>
            <a:lvl6pPr marL="2828696" indent="0" algn="ctr">
              <a:buNone/>
              <a:defRPr/>
            </a:lvl6pPr>
            <a:lvl7pPr marL="3394436" indent="0" algn="ctr">
              <a:buNone/>
              <a:defRPr/>
            </a:lvl7pPr>
            <a:lvl8pPr marL="3960175" indent="0" algn="ctr">
              <a:buNone/>
              <a:defRPr/>
            </a:lvl8pPr>
            <a:lvl9pPr marL="452591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49"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49"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8"/>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3"/>
            <a:ext cx="10097374" cy="1732855"/>
          </a:xfrm>
        </p:spPr>
        <p:txBody>
          <a:bodyPr anchor="b"/>
          <a:lstStyle>
            <a:lvl1pPr marL="0" indent="0">
              <a:buNone/>
              <a:defRPr sz="2500"/>
            </a:lvl1pPr>
            <a:lvl2pPr marL="565739" indent="0">
              <a:buNone/>
              <a:defRPr sz="2200"/>
            </a:lvl2pPr>
            <a:lvl3pPr marL="1131479" indent="0">
              <a:buNone/>
              <a:defRPr sz="2000"/>
            </a:lvl3pPr>
            <a:lvl4pPr marL="1697218" indent="0">
              <a:buNone/>
              <a:defRPr sz="1700"/>
            </a:lvl4pPr>
            <a:lvl5pPr marL="2262957" indent="0">
              <a:buNone/>
              <a:defRPr sz="1700"/>
            </a:lvl5pPr>
            <a:lvl6pPr marL="2828696" indent="0">
              <a:buNone/>
              <a:defRPr sz="1700"/>
            </a:lvl6pPr>
            <a:lvl7pPr marL="3394436" indent="0">
              <a:buNone/>
              <a:defRPr sz="1700"/>
            </a:lvl7pPr>
            <a:lvl8pPr marL="3960175" indent="0">
              <a:buNone/>
              <a:defRPr sz="1700"/>
            </a:lvl8pPr>
            <a:lvl9pPr marL="452591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49"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739" indent="0">
              <a:buNone/>
              <a:defRPr sz="2500" b="1"/>
            </a:lvl2pPr>
            <a:lvl3pPr marL="1131479" indent="0">
              <a:buNone/>
              <a:defRPr sz="2200" b="1"/>
            </a:lvl3pPr>
            <a:lvl4pPr marL="1697218" indent="0">
              <a:buNone/>
              <a:defRPr sz="2000" b="1"/>
            </a:lvl4pPr>
            <a:lvl5pPr marL="2262957" indent="0">
              <a:buNone/>
              <a:defRPr sz="2000" b="1"/>
            </a:lvl5pPr>
            <a:lvl6pPr marL="2828696" indent="0">
              <a:buNone/>
              <a:defRPr sz="2000" b="1"/>
            </a:lvl6pPr>
            <a:lvl7pPr marL="3394436" indent="0">
              <a:buNone/>
              <a:defRPr sz="2000" b="1"/>
            </a:lvl7pPr>
            <a:lvl8pPr marL="3960175" indent="0">
              <a:buNone/>
              <a:defRPr sz="2000" b="1"/>
            </a:lvl8pPr>
            <a:lvl9pPr marL="452591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1" y="1773198"/>
            <a:ext cx="5250799" cy="738984"/>
          </a:xfrm>
        </p:spPr>
        <p:txBody>
          <a:bodyPr anchor="b"/>
          <a:lstStyle>
            <a:lvl1pPr marL="0" indent="0">
              <a:buNone/>
              <a:defRPr sz="3000" b="1"/>
            </a:lvl1pPr>
            <a:lvl2pPr marL="565739" indent="0">
              <a:buNone/>
              <a:defRPr sz="2500" b="1"/>
            </a:lvl2pPr>
            <a:lvl3pPr marL="1131479" indent="0">
              <a:buNone/>
              <a:defRPr sz="2200" b="1"/>
            </a:lvl3pPr>
            <a:lvl4pPr marL="1697218" indent="0">
              <a:buNone/>
              <a:defRPr sz="2000" b="1"/>
            </a:lvl4pPr>
            <a:lvl5pPr marL="2262957" indent="0">
              <a:buNone/>
              <a:defRPr sz="2000" b="1"/>
            </a:lvl5pPr>
            <a:lvl6pPr marL="2828696" indent="0">
              <a:buNone/>
              <a:defRPr sz="2000" b="1"/>
            </a:lvl6pPr>
            <a:lvl7pPr marL="3394436" indent="0">
              <a:buNone/>
              <a:defRPr sz="2000" b="1"/>
            </a:lvl7pPr>
            <a:lvl8pPr marL="3960175" indent="0">
              <a:buNone/>
              <a:defRPr sz="2000" b="1"/>
            </a:lvl8pPr>
            <a:lvl9pPr marL="452591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1"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64" y="315398"/>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64" y="1657674"/>
            <a:ext cx="3908196" cy="5418612"/>
          </a:xfrm>
        </p:spPr>
        <p:txBody>
          <a:bodyPr/>
          <a:lstStyle>
            <a:lvl1pPr marL="0" indent="0">
              <a:buNone/>
              <a:defRPr sz="1700"/>
            </a:lvl1pPr>
            <a:lvl2pPr marL="565739" indent="0">
              <a:buNone/>
              <a:defRPr sz="1500"/>
            </a:lvl2pPr>
            <a:lvl3pPr marL="1131479" indent="0">
              <a:buNone/>
              <a:defRPr sz="1200"/>
            </a:lvl3pPr>
            <a:lvl4pPr marL="1697218" indent="0">
              <a:buNone/>
              <a:defRPr sz="1100"/>
            </a:lvl4pPr>
            <a:lvl5pPr marL="2262957" indent="0">
              <a:buNone/>
              <a:defRPr sz="1100"/>
            </a:lvl5pPr>
            <a:lvl6pPr marL="2828696" indent="0">
              <a:buNone/>
              <a:defRPr sz="1100"/>
            </a:lvl6pPr>
            <a:lvl7pPr marL="3394436" indent="0">
              <a:buNone/>
              <a:defRPr sz="1100"/>
            </a:lvl7pPr>
            <a:lvl8pPr marL="3960175" indent="0">
              <a:buNone/>
              <a:defRPr sz="1100"/>
            </a:lvl8pPr>
            <a:lvl9pPr marL="452591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739" indent="0">
              <a:buNone/>
              <a:defRPr sz="3500"/>
            </a:lvl2pPr>
            <a:lvl3pPr marL="1131479" indent="0">
              <a:buNone/>
              <a:defRPr sz="3000"/>
            </a:lvl3pPr>
            <a:lvl4pPr marL="1697218" indent="0">
              <a:buNone/>
              <a:defRPr sz="2500"/>
            </a:lvl4pPr>
            <a:lvl5pPr marL="2262957" indent="0">
              <a:buNone/>
              <a:defRPr sz="2500"/>
            </a:lvl5pPr>
            <a:lvl6pPr marL="2828696" indent="0">
              <a:buNone/>
              <a:defRPr sz="2500"/>
            </a:lvl6pPr>
            <a:lvl7pPr marL="3394436" indent="0">
              <a:buNone/>
              <a:defRPr sz="2500"/>
            </a:lvl7pPr>
            <a:lvl8pPr marL="3960175" indent="0">
              <a:buNone/>
              <a:defRPr sz="2500"/>
            </a:lvl8pPr>
            <a:lvl9pPr marL="452591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739" indent="0">
              <a:buNone/>
              <a:defRPr sz="1500"/>
            </a:lvl2pPr>
            <a:lvl3pPr marL="1131479" indent="0">
              <a:buNone/>
              <a:defRPr sz="1200"/>
            </a:lvl3pPr>
            <a:lvl4pPr marL="1697218" indent="0">
              <a:buNone/>
              <a:defRPr sz="1100"/>
            </a:lvl4pPr>
            <a:lvl5pPr marL="2262957" indent="0">
              <a:buNone/>
              <a:defRPr sz="1100"/>
            </a:lvl5pPr>
            <a:lvl6pPr marL="2828696" indent="0">
              <a:buNone/>
              <a:defRPr sz="1100"/>
            </a:lvl6pPr>
            <a:lvl7pPr marL="3394436" indent="0">
              <a:buNone/>
              <a:defRPr sz="1100"/>
            </a:lvl7pPr>
            <a:lvl8pPr marL="3960175" indent="0">
              <a:buNone/>
              <a:defRPr sz="1100"/>
            </a:lvl8pPr>
            <a:lvl9pPr marL="452591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48" tIns="56574" rIns="113148" bIns="56574"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bodyPr>
          <a:lstStyle>
            <a:lvl1pPr algn="l">
              <a:defRPr sz="1100">
                <a:solidFill>
                  <a:schemeClr val="tx1"/>
                </a:solidFill>
                <a:latin typeface="Verdana" charset="0"/>
              </a:defRPr>
            </a:lvl1pPr>
          </a:lstStyle>
          <a:p>
            <a:r>
              <a:rPr lang="fr-CH"/>
              <a:t>©2021,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934" tIns="56967" rIns="113934" bIns="56967"/>
          <a:lstStyle/>
          <a:p>
            <a:pPr algn="r"/>
            <a:r>
              <a:rPr lang="en-US" sz="1100">
                <a:solidFill>
                  <a:schemeClr val="tx1"/>
                </a:solidFill>
                <a:latin typeface="Verdana" charset="0"/>
              </a:rPr>
              <a:t>Introduction - </a:t>
            </a:r>
            <a:fld id="{FBCEA208-1882-4C4A-B71F-4FA789A04155}" type="slidenum">
              <a:rPr lang="en-US" sz="1100">
                <a:solidFill>
                  <a:schemeClr val="tx1"/>
                </a:solidFill>
                <a:latin typeface="Verdana" charset="0"/>
              </a:rPr>
              <a:pPr algn="r"/>
              <a:t>‹#›</a:t>
            </a:fld>
            <a:endParaRPr lang="en-US" sz="110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739" algn="ctr" rtl="0" fontAlgn="base">
        <a:spcBef>
          <a:spcPct val="0"/>
        </a:spcBef>
        <a:spcAft>
          <a:spcPct val="0"/>
        </a:spcAft>
        <a:defRPr sz="3000">
          <a:solidFill>
            <a:schemeClr val="tx2"/>
          </a:solidFill>
          <a:latin typeface="Comic Sans MS" charset="0"/>
        </a:defRPr>
      </a:lvl6pPr>
      <a:lvl7pPr marL="1131479" algn="ctr" rtl="0" fontAlgn="base">
        <a:spcBef>
          <a:spcPct val="0"/>
        </a:spcBef>
        <a:spcAft>
          <a:spcPct val="0"/>
        </a:spcAft>
        <a:defRPr sz="3000">
          <a:solidFill>
            <a:schemeClr val="tx2"/>
          </a:solidFill>
          <a:latin typeface="Comic Sans MS" charset="0"/>
        </a:defRPr>
      </a:lvl7pPr>
      <a:lvl8pPr marL="1697218" algn="ctr" rtl="0" fontAlgn="base">
        <a:spcBef>
          <a:spcPct val="0"/>
        </a:spcBef>
        <a:spcAft>
          <a:spcPct val="0"/>
        </a:spcAft>
        <a:defRPr sz="3000">
          <a:solidFill>
            <a:schemeClr val="tx2"/>
          </a:solidFill>
          <a:latin typeface="Comic Sans MS" charset="0"/>
        </a:defRPr>
      </a:lvl8pPr>
      <a:lvl9pPr marL="2262957"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4000">
          <a:solidFill>
            <a:schemeClr val="tx1"/>
          </a:solidFill>
          <a:latin typeface="Calibri"/>
          <a:ea typeface="+mn-ea"/>
          <a:cs typeface="Calibri"/>
        </a:defRPr>
      </a:lvl1pPr>
      <a:lvl2pPr marL="919326" indent="-353587" algn="l" rtl="0" fontAlgn="base">
        <a:spcBef>
          <a:spcPct val="20000"/>
        </a:spcBef>
        <a:spcAft>
          <a:spcPct val="0"/>
        </a:spcAft>
        <a:buChar char="–"/>
        <a:defRPr sz="3500">
          <a:solidFill>
            <a:schemeClr val="tx1"/>
          </a:solidFill>
          <a:latin typeface="Calibri"/>
          <a:cs typeface="Calibri"/>
        </a:defRPr>
      </a:lvl2pPr>
      <a:lvl3pPr marL="1414348" indent="-282870" algn="l" rtl="0" fontAlgn="base">
        <a:spcBef>
          <a:spcPct val="20000"/>
        </a:spcBef>
        <a:spcAft>
          <a:spcPct val="0"/>
        </a:spcAft>
        <a:buChar char="•"/>
        <a:defRPr sz="3000">
          <a:solidFill>
            <a:schemeClr val="tx1"/>
          </a:solidFill>
          <a:latin typeface="Calibri"/>
          <a:cs typeface="Calibri"/>
        </a:defRPr>
      </a:lvl3pPr>
      <a:lvl4pPr marL="1980087" indent="-282870" algn="l" rtl="0" fontAlgn="base">
        <a:spcBef>
          <a:spcPct val="20000"/>
        </a:spcBef>
        <a:spcAft>
          <a:spcPct val="0"/>
        </a:spcAft>
        <a:buChar char="–"/>
        <a:defRPr sz="2500">
          <a:solidFill>
            <a:schemeClr val="tx1"/>
          </a:solidFill>
          <a:latin typeface="Calibri"/>
          <a:cs typeface="Calibri"/>
        </a:defRPr>
      </a:lvl4pPr>
      <a:lvl5pPr marL="2545827" indent="-282870" algn="l" rtl="0" fontAlgn="base">
        <a:spcBef>
          <a:spcPct val="20000"/>
        </a:spcBef>
        <a:spcAft>
          <a:spcPct val="0"/>
        </a:spcAft>
        <a:buChar char="»"/>
        <a:defRPr sz="2500">
          <a:solidFill>
            <a:schemeClr val="tx1"/>
          </a:solidFill>
          <a:latin typeface="Calibri"/>
          <a:cs typeface="Calibri"/>
        </a:defRPr>
      </a:lvl5pPr>
      <a:lvl6pPr marL="3111566" indent="-282870" algn="l" rtl="0" fontAlgn="base">
        <a:spcBef>
          <a:spcPct val="20000"/>
        </a:spcBef>
        <a:spcAft>
          <a:spcPct val="0"/>
        </a:spcAft>
        <a:buChar char="»"/>
        <a:defRPr sz="1500">
          <a:solidFill>
            <a:schemeClr val="tx1"/>
          </a:solidFill>
          <a:latin typeface="+mn-lt"/>
        </a:defRPr>
      </a:lvl6pPr>
      <a:lvl7pPr marL="3677305" indent="-282870" algn="l" rtl="0" fontAlgn="base">
        <a:spcBef>
          <a:spcPct val="20000"/>
        </a:spcBef>
        <a:spcAft>
          <a:spcPct val="0"/>
        </a:spcAft>
        <a:buChar char="»"/>
        <a:defRPr sz="1500">
          <a:solidFill>
            <a:schemeClr val="tx1"/>
          </a:solidFill>
          <a:latin typeface="+mn-lt"/>
        </a:defRPr>
      </a:lvl7pPr>
      <a:lvl8pPr marL="4243045" indent="-282870" algn="l" rtl="0" fontAlgn="base">
        <a:spcBef>
          <a:spcPct val="20000"/>
        </a:spcBef>
        <a:spcAft>
          <a:spcPct val="0"/>
        </a:spcAft>
        <a:buChar char="»"/>
        <a:defRPr sz="1500">
          <a:solidFill>
            <a:schemeClr val="tx1"/>
          </a:solidFill>
          <a:latin typeface="+mn-lt"/>
        </a:defRPr>
      </a:lvl8pPr>
      <a:lvl9pPr marL="4808784" indent="-282870"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479" rtl="0" eaLnBrk="1" latinLnBrk="0" hangingPunct="1">
        <a:defRPr sz="2200" kern="1200">
          <a:solidFill>
            <a:schemeClr val="tx1"/>
          </a:solidFill>
          <a:latin typeface="+mn-lt"/>
          <a:ea typeface="+mn-ea"/>
          <a:cs typeface="+mn-cs"/>
        </a:defRPr>
      </a:lvl1pPr>
      <a:lvl2pPr marL="565739" algn="l" defTabSz="1131479" rtl="0" eaLnBrk="1" latinLnBrk="0" hangingPunct="1">
        <a:defRPr sz="2200" kern="1200">
          <a:solidFill>
            <a:schemeClr val="tx1"/>
          </a:solidFill>
          <a:latin typeface="+mn-lt"/>
          <a:ea typeface="+mn-ea"/>
          <a:cs typeface="+mn-cs"/>
        </a:defRPr>
      </a:lvl2pPr>
      <a:lvl3pPr marL="1131479" algn="l" defTabSz="1131479" rtl="0" eaLnBrk="1" latinLnBrk="0" hangingPunct="1">
        <a:defRPr sz="2200" kern="1200">
          <a:solidFill>
            <a:schemeClr val="tx1"/>
          </a:solidFill>
          <a:latin typeface="+mn-lt"/>
          <a:ea typeface="+mn-ea"/>
          <a:cs typeface="+mn-cs"/>
        </a:defRPr>
      </a:lvl3pPr>
      <a:lvl4pPr marL="1697218" algn="l" defTabSz="1131479" rtl="0" eaLnBrk="1" latinLnBrk="0" hangingPunct="1">
        <a:defRPr sz="2200" kern="1200">
          <a:solidFill>
            <a:schemeClr val="tx1"/>
          </a:solidFill>
          <a:latin typeface="+mn-lt"/>
          <a:ea typeface="+mn-ea"/>
          <a:cs typeface="+mn-cs"/>
        </a:defRPr>
      </a:lvl4pPr>
      <a:lvl5pPr marL="2262957" algn="l" defTabSz="1131479" rtl="0" eaLnBrk="1" latinLnBrk="0" hangingPunct="1">
        <a:defRPr sz="2200" kern="1200">
          <a:solidFill>
            <a:schemeClr val="tx1"/>
          </a:solidFill>
          <a:latin typeface="+mn-lt"/>
          <a:ea typeface="+mn-ea"/>
          <a:cs typeface="+mn-cs"/>
        </a:defRPr>
      </a:lvl5pPr>
      <a:lvl6pPr marL="2828696" algn="l" defTabSz="1131479" rtl="0" eaLnBrk="1" latinLnBrk="0" hangingPunct="1">
        <a:defRPr sz="2200" kern="1200">
          <a:solidFill>
            <a:schemeClr val="tx1"/>
          </a:solidFill>
          <a:latin typeface="+mn-lt"/>
          <a:ea typeface="+mn-ea"/>
          <a:cs typeface="+mn-cs"/>
        </a:defRPr>
      </a:lvl6pPr>
      <a:lvl7pPr marL="3394436" algn="l" defTabSz="1131479" rtl="0" eaLnBrk="1" latinLnBrk="0" hangingPunct="1">
        <a:defRPr sz="2200" kern="1200">
          <a:solidFill>
            <a:schemeClr val="tx1"/>
          </a:solidFill>
          <a:latin typeface="+mn-lt"/>
          <a:ea typeface="+mn-ea"/>
          <a:cs typeface="+mn-cs"/>
        </a:defRPr>
      </a:lvl7pPr>
      <a:lvl8pPr marL="3960175" algn="l" defTabSz="1131479" rtl="0" eaLnBrk="1" latinLnBrk="0" hangingPunct="1">
        <a:defRPr sz="2200" kern="1200">
          <a:solidFill>
            <a:schemeClr val="tx1"/>
          </a:solidFill>
          <a:latin typeface="+mn-lt"/>
          <a:ea typeface="+mn-ea"/>
          <a:cs typeface="+mn-cs"/>
        </a:defRPr>
      </a:lvl8pPr>
      <a:lvl9pPr marL="4525914" algn="l" defTabSz="1131479"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tiff"/><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6.tiff"/><Relationship Id="rId4" Type="http://schemas.openxmlformats.org/officeDocument/2006/relationships/diagramData" Target="../diagrams/data1.xml"/><Relationship Id="rId9" Type="http://schemas.openxmlformats.org/officeDocument/2006/relationships/image" Target="../media/image5.tiff"/></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tiff"/><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6.tiff"/><Relationship Id="rId4" Type="http://schemas.openxmlformats.org/officeDocument/2006/relationships/diagramData" Target="../diagrams/data2.xml"/><Relationship Id="rId9" Type="http://schemas.openxmlformats.org/officeDocument/2006/relationships/image" Target="../media/image5.tiff"/></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00.png"/><Relationship Id="rId4" Type="http://schemas.openxmlformats.org/officeDocument/2006/relationships/image" Target="../media/image9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4.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6.png"/><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36.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15.png"/></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10.png"/></Relationships>
</file>

<file path=ppt/slides/_rels/slide6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1.tif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41.tiff"/></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44.png"/><Relationship Id="rId4"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45.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92.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48.png"/><Relationship Id="rId4"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2050" name="Rectangle 2"/>
          <p:cNvSpPr>
            <a:spLocks noGrp="1" noChangeArrowheads="1"/>
          </p:cNvSpPr>
          <p:nvPr>
            <p:ph type="ctrTitle"/>
          </p:nvPr>
        </p:nvSpPr>
        <p:spPr/>
        <p:txBody>
          <a:bodyPr/>
          <a:lstStyle/>
          <a:p>
            <a:r>
              <a:rPr lang="en-US" dirty="0"/>
              <a:t>Introduction: </a:t>
            </a:r>
            <a:br>
              <a:rPr lang="en-US" dirty="0"/>
            </a:br>
            <a:r>
              <a:rPr lang="en-US" dirty="0"/>
              <a:t>Distributed Information Systems </a:t>
            </a:r>
            <a:br>
              <a:rPr lang="en-US" dirty="0"/>
            </a:br>
            <a:r>
              <a:rPr lang="en-US" dirty="0"/>
              <a:t>An Overview</a:t>
            </a:r>
          </a:p>
        </p:txBody>
      </p:sp>
      <p:sp>
        <p:nvSpPr>
          <p:cNvPr id="2052" name="Rectangle 4"/>
          <p:cNvSpPr>
            <a:spLocks noGrp="1" noChangeArrowheads="1"/>
          </p:cNvSpPr>
          <p:nvPr>
            <p:ph type="subTitle" idx="1"/>
          </p:nvPr>
        </p:nvSpPr>
        <p:spPr/>
        <p:txBody>
          <a:bodyPr/>
          <a:lstStyle/>
          <a:p>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dirty="0"/>
              <a:t>Information Processing: example</a:t>
            </a:r>
          </a:p>
        </p:txBody>
      </p:sp>
      <p:pic>
        <p:nvPicPr>
          <p:cNvPr id="17" name="Picture 16">
            <a:extLst>
              <a:ext uri="{FF2B5EF4-FFF2-40B4-BE49-F238E27FC236}">
                <a16:creationId xmlns:a16="http://schemas.microsoft.com/office/drawing/2014/main" id="{1C31E4A3-57EF-9B45-B75B-196C1AC476FF}"/>
              </a:ext>
            </a:extLst>
          </p:cNvPr>
          <p:cNvPicPr>
            <a:picLocks noChangeAspect="1"/>
          </p:cNvPicPr>
          <p:nvPr/>
        </p:nvPicPr>
        <p:blipFill>
          <a:blip r:embed="rId3"/>
          <a:stretch>
            <a:fillRect/>
          </a:stretch>
        </p:blipFill>
        <p:spPr>
          <a:xfrm>
            <a:off x="1514226" y="3545045"/>
            <a:ext cx="2326356" cy="2747079"/>
          </a:xfrm>
          <a:prstGeom prst="rect">
            <a:avLst/>
          </a:prstGeom>
        </p:spPr>
      </p:pic>
      <p:grpSp>
        <p:nvGrpSpPr>
          <p:cNvPr id="29" name="Group 28">
            <a:extLst>
              <a:ext uri="{FF2B5EF4-FFF2-40B4-BE49-F238E27FC236}">
                <a16:creationId xmlns:a16="http://schemas.microsoft.com/office/drawing/2014/main" id="{0A7E16E8-76DA-4E4F-87B4-964FB7C90CB0}"/>
              </a:ext>
            </a:extLst>
          </p:cNvPr>
          <p:cNvGrpSpPr/>
          <p:nvPr/>
        </p:nvGrpSpPr>
        <p:grpSpPr>
          <a:xfrm>
            <a:off x="1514226" y="3545045"/>
            <a:ext cx="6085139" cy="2887318"/>
            <a:chOff x="1554090" y="3002287"/>
            <a:chExt cx="6245338" cy="2963331"/>
          </a:xfrm>
        </p:grpSpPr>
        <p:pic>
          <p:nvPicPr>
            <p:cNvPr id="18" name="Picture 17">
              <a:extLst>
                <a:ext uri="{FF2B5EF4-FFF2-40B4-BE49-F238E27FC236}">
                  <a16:creationId xmlns:a16="http://schemas.microsoft.com/office/drawing/2014/main" id="{F7A5AD04-94D7-184F-800A-70131310D4D8}"/>
                </a:ext>
              </a:extLst>
            </p:cNvPr>
            <p:cNvPicPr>
              <a:picLocks noChangeAspect="1"/>
            </p:cNvPicPr>
            <p:nvPr/>
          </p:nvPicPr>
          <p:blipFill>
            <a:blip r:embed="rId4"/>
            <a:stretch>
              <a:fillRect/>
            </a:stretch>
          </p:blipFill>
          <p:spPr>
            <a:xfrm>
              <a:off x="1554090" y="3002287"/>
              <a:ext cx="2387600" cy="2819400"/>
            </a:xfrm>
            <a:prstGeom prst="rect">
              <a:avLst/>
            </a:prstGeom>
          </p:spPr>
        </p:pic>
        <p:sp>
          <p:nvSpPr>
            <p:cNvPr id="22" name="Left Arrow 21">
              <a:extLst>
                <a:ext uri="{FF2B5EF4-FFF2-40B4-BE49-F238E27FC236}">
                  <a16:creationId xmlns:a16="http://schemas.microsoft.com/office/drawing/2014/main" id="{87B0C28F-7289-F540-9192-DEC78152E8CD}"/>
                </a:ext>
              </a:extLst>
            </p:cNvPr>
            <p:cNvSpPr/>
            <p:nvPr/>
          </p:nvSpPr>
          <p:spPr>
            <a:xfrm>
              <a:off x="5607028" y="4666018"/>
              <a:ext cx="2192400" cy="1299600"/>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 • • − − − • • • </a:t>
              </a:r>
            </a:p>
          </p:txBody>
        </p:sp>
      </p:grpSp>
      <p:grpSp>
        <p:nvGrpSpPr>
          <p:cNvPr id="23" name="Group 22">
            <a:extLst>
              <a:ext uri="{FF2B5EF4-FFF2-40B4-BE49-F238E27FC236}">
                <a16:creationId xmlns:a16="http://schemas.microsoft.com/office/drawing/2014/main" id="{891C6156-56C0-CB49-8714-D7C9D298979D}"/>
              </a:ext>
            </a:extLst>
          </p:cNvPr>
          <p:cNvGrpSpPr/>
          <p:nvPr/>
        </p:nvGrpSpPr>
        <p:grpSpPr>
          <a:xfrm>
            <a:off x="5486353" y="2505685"/>
            <a:ext cx="2136970" cy="1723198"/>
            <a:chOff x="4576903" y="1470611"/>
            <a:chExt cx="2193229" cy="1768563"/>
          </a:xfrm>
        </p:grpSpPr>
        <p:pic>
          <p:nvPicPr>
            <p:cNvPr id="24" name="Picture 23">
              <a:extLst>
                <a:ext uri="{FF2B5EF4-FFF2-40B4-BE49-F238E27FC236}">
                  <a16:creationId xmlns:a16="http://schemas.microsoft.com/office/drawing/2014/main" id="{E5537C70-374B-F047-A69D-E83E16A0BBB4}"/>
                </a:ext>
              </a:extLst>
            </p:cNvPr>
            <p:cNvPicPr>
              <a:picLocks noChangeAspect="1"/>
            </p:cNvPicPr>
            <p:nvPr/>
          </p:nvPicPr>
          <p:blipFill>
            <a:blip r:embed="rId5"/>
            <a:stretch>
              <a:fillRect/>
            </a:stretch>
          </p:blipFill>
          <p:spPr>
            <a:xfrm>
              <a:off x="4967357" y="1470611"/>
              <a:ext cx="719871" cy="719871"/>
            </a:xfrm>
            <a:prstGeom prst="rect">
              <a:avLst/>
            </a:prstGeom>
          </p:spPr>
        </p:pic>
        <p:sp>
          <p:nvSpPr>
            <p:cNvPr id="25" name="Right Arrow 24">
              <a:extLst>
                <a:ext uri="{FF2B5EF4-FFF2-40B4-BE49-F238E27FC236}">
                  <a16:creationId xmlns:a16="http://schemas.microsoft.com/office/drawing/2014/main" id="{A1751BA3-6CBE-674B-AE30-FCADB71A6822}"/>
                </a:ext>
              </a:extLst>
            </p:cNvPr>
            <p:cNvSpPr/>
            <p:nvPr/>
          </p:nvSpPr>
          <p:spPr>
            <a:xfrm>
              <a:off x="4576903" y="1938038"/>
              <a:ext cx="2193229" cy="1301136"/>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Send ship for rescue</a:t>
              </a:r>
            </a:p>
          </p:txBody>
        </p:sp>
      </p:grpSp>
      <p:grpSp>
        <p:nvGrpSpPr>
          <p:cNvPr id="26" name="Group 25">
            <a:extLst>
              <a:ext uri="{FF2B5EF4-FFF2-40B4-BE49-F238E27FC236}">
                <a16:creationId xmlns:a16="http://schemas.microsoft.com/office/drawing/2014/main" id="{D236D59F-7068-A44C-9B92-44550E6B5E2D}"/>
              </a:ext>
            </a:extLst>
          </p:cNvPr>
          <p:cNvGrpSpPr/>
          <p:nvPr/>
        </p:nvGrpSpPr>
        <p:grpSpPr>
          <a:xfrm>
            <a:off x="8213246" y="3258134"/>
            <a:ext cx="3067875" cy="2908177"/>
            <a:chOff x="7375585" y="2242868"/>
            <a:chExt cx="3148641" cy="2984739"/>
          </a:xfrm>
        </p:grpSpPr>
        <p:sp>
          <p:nvSpPr>
            <p:cNvPr id="27" name="Rectangle 26">
              <a:extLst>
                <a:ext uri="{FF2B5EF4-FFF2-40B4-BE49-F238E27FC236}">
                  <a16:creationId xmlns:a16="http://schemas.microsoft.com/office/drawing/2014/main" id="{4FCFE4CA-B414-B346-BD58-48F9437BA2E8}"/>
                </a:ext>
              </a:extLst>
            </p:cNvPr>
            <p:cNvSpPr/>
            <p:nvPr/>
          </p:nvSpPr>
          <p:spPr>
            <a:xfrm>
              <a:off x="7375585" y="2242868"/>
              <a:ext cx="3148641" cy="2984739"/>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1" dirty="0">
                <a:latin typeface="Calibri" panose="020F0502020204030204" pitchFamily="34" charset="0"/>
                <a:cs typeface="Calibri" panose="020F0502020204030204" pitchFamily="34" charset="0"/>
              </a:endParaRPr>
            </a:p>
          </p:txBody>
        </p:sp>
        <p:pic>
          <p:nvPicPr>
            <p:cNvPr id="28" name="Picture 27">
              <a:extLst>
                <a:ext uri="{FF2B5EF4-FFF2-40B4-BE49-F238E27FC236}">
                  <a16:creationId xmlns:a16="http://schemas.microsoft.com/office/drawing/2014/main" id="{2E9B2E51-7F0D-6849-8DF4-BCEEF69CF7FD}"/>
                </a:ext>
              </a:extLst>
            </p:cNvPr>
            <p:cNvPicPr>
              <a:picLocks noChangeAspect="1"/>
            </p:cNvPicPr>
            <p:nvPr/>
          </p:nvPicPr>
          <p:blipFill>
            <a:blip r:embed="rId6"/>
            <a:stretch>
              <a:fillRect/>
            </a:stretch>
          </p:blipFill>
          <p:spPr>
            <a:xfrm>
              <a:off x="8353878" y="3027827"/>
              <a:ext cx="1384300" cy="1460500"/>
            </a:xfrm>
            <a:prstGeom prst="rect">
              <a:avLst/>
            </a:prstGeom>
          </p:spPr>
        </p:pic>
      </p:grpSp>
      <p:sp>
        <p:nvSpPr>
          <p:cNvPr id="3" name="Footer Placeholder 2">
            <a:extLst>
              <a:ext uri="{FF2B5EF4-FFF2-40B4-BE49-F238E27FC236}">
                <a16:creationId xmlns:a16="http://schemas.microsoft.com/office/drawing/2014/main" id="{7F0713D6-224F-4945-9077-67C4B06D080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11256795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a:t>Data-Information-Knowledge</a:t>
            </a:r>
          </a:p>
        </p:txBody>
      </p:sp>
      <p:grpSp>
        <p:nvGrpSpPr>
          <p:cNvPr id="48" name="Group 47">
            <a:extLst>
              <a:ext uri="{FF2B5EF4-FFF2-40B4-BE49-F238E27FC236}">
                <a16:creationId xmlns:a16="http://schemas.microsoft.com/office/drawing/2014/main" id="{AED734B3-179F-3041-B628-C5B9DAFEC3A4}"/>
              </a:ext>
            </a:extLst>
          </p:cNvPr>
          <p:cNvGrpSpPr/>
          <p:nvPr/>
        </p:nvGrpSpPr>
        <p:grpSpPr>
          <a:xfrm>
            <a:off x="546356" y="2503735"/>
            <a:ext cx="3622100" cy="4762308"/>
            <a:chOff x="560739" y="1933564"/>
            <a:chExt cx="3717457" cy="4887682"/>
          </a:xfrm>
        </p:grpSpPr>
        <p:grpSp>
          <p:nvGrpSpPr>
            <p:cNvPr id="33" name="Group 32">
              <a:extLst>
                <a:ext uri="{FF2B5EF4-FFF2-40B4-BE49-F238E27FC236}">
                  <a16:creationId xmlns:a16="http://schemas.microsoft.com/office/drawing/2014/main" id="{5DCA74C5-2A7D-4542-994C-EC0FF4711F8F}"/>
                </a:ext>
              </a:extLst>
            </p:cNvPr>
            <p:cNvGrpSpPr/>
            <p:nvPr/>
          </p:nvGrpSpPr>
          <p:grpSpPr>
            <a:xfrm>
              <a:off x="560739" y="1933564"/>
              <a:ext cx="3717457" cy="4149018"/>
              <a:chOff x="1010189" y="1933564"/>
              <a:chExt cx="3717457" cy="4149018"/>
            </a:xfrm>
          </p:grpSpPr>
          <p:pic>
            <p:nvPicPr>
              <p:cNvPr id="32" name="Picture 31">
                <a:extLst>
                  <a:ext uri="{FF2B5EF4-FFF2-40B4-BE49-F238E27FC236}">
                    <a16:creationId xmlns:a16="http://schemas.microsoft.com/office/drawing/2014/main" id="{294E5E5E-D9B4-9D48-B821-A0B7EC78D32E}"/>
                  </a:ext>
                </a:extLst>
              </p:cNvPr>
              <p:cNvPicPr>
                <a:picLocks noChangeAspect="1"/>
              </p:cNvPicPr>
              <p:nvPr/>
            </p:nvPicPr>
            <p:blipFill>
              <a:blip r:embed="rId3"/>
              <a:stretch>
                <a:fillRect/>
              </a:stretch>
            </p:blipFill>
            <p:spPr>
              <a:xfrm>
                <a:off x="1108607" y="1933564"/>
                <a:ext cx="3513583" cy="4149018"/>
              </a:xfrm>
              <a:prstGeom prst="rect">
                <a:avLst/>
              </a:prstGeom>
            </p:spPr>
          </p:pic>
          <p:graphicFrame>
            <p:nvGraphicFramePr>
              <p:cNvPr id="10" name="Diagram 9">
                <a:extLst>
                  <a:ext uri="{FF2B5EF4-FFF2-40B4-BE49-F238E27FC236}">
                    <a16:creationId xmlns:a16="http://schemas.microsoft.com/office/drawing/2014/main" id="{5444597A-90CE-B143-9897-43D9C9E09966}"/>
                  </a:ext>
                </a:extLst>
              </p:cNvPr>
              <p:cNvGraphicFramePr/>
              <p:nvPr>
                <p:extLst>
                  <p:ext uri="{D42A27DB-BD31-4B8C-83A1-F6EECF244321}">
                    <p14:modId xmlns:p14="http://schemas.microsoft.com/office/powerpoint/2010/main" val="3290745514"/>
                  </p:ext>
                </p:extLst>
              </p:nvPr>
            </p:nvGraphicFramePr>
            <p:xfrm>
              <a:off x="1010189" y="2357884"/>
              <a:ext cx="3717457" cy="22660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5" name="TextBox 14">
              <a:extLst>
                <a:ext uri="{FF2B5EF4-FFF2-40B4-BE49-F238E27FC236}">
                  <a16:creationId xmlns:a16="http://schemas.microsoft.com/office/drawing/2014/main" id="{FF0635A0-243F-6C4B-80AD-260E4B98651E}"/>
                </a:ext>
              </a:extLst>
            </p:cNvPr>
            <p:cNvSpPr txBox="1"/>
            <p:nvPr/>
          </p:nvSpPr>
          <p:spPr>
            <a:xfrm>
              <a:off x="1143699" y="6082582"/>
              <a:ext cx="2926507" cy="738664"/>
            </a:xfrm>
            <a:prstGeom prst="rect">
              <a:avLst/>
            </a:prstGeom>
            <a:noFill/>
          </p:spPr>
          <p:txBody>
            <a:bodyPr wrap="none" rtlCol="0">
              <a:spAutoFit/>
            </a:bodyPr>
            <a:lstStyle/>
            <a:p>
              <a:r>
                <a:rPr lang="en-US" sz="1364" dirty="0">
                  <a:latin typeface="Calibri" panose="020F0502020204030204" pitchFamily="34" charset="0"/>
                  <a:cs typeface="Calibri" panose="020F0502020204030204" pitchFamily="34" charset="0"/>
                </a:rPr>
                <a:t>Data = signal received</a:t>
              </a:r>
            </a:p>
            <a:p>
              <a:r>
                <a:rPr lang="en-US" sz="1364" dirty="0">
                  <a:latin typeface="Calibri" panose="020F0502020204030204" pitchFamily="34" charset="0"/>
                  <a:cs typeface="Calibri" panose="020F0502020204030204" pitchFamily="34" charset="0"/>
                </a:rPr>
                <a:t>Information = understanding of signal</a:t>
              </a:r>
            </a:p>
            <a:p>
              <a:r>
                <a:rPr lang="en-US" sz="1364" dirty="0">
                  <a:latin typeface="Calibri" panose="020F0502020204030204" pitchFamily="34" charset="0"/>
                  <a:cs typeface="Calibri" panose="020F0502020204030204" pitchFamily="34" charset="0"/>
                </a:rPr>
                <a:t>Knowledge = decision taking</a:t>
              </a:r>
            </a:p>
          </p:txBody>
        </p:sp>
      </p:grpSp>
      <p:sp>
        <p:nvSpPr>
          <p:cNvPr id="41" name="Left Arrow 40">
            <a:extLst>
              <a:ext uri="{FF2B5EF4-FFF2-40B4-BE49-F238E27FC236}">
                <a16:creationId xmlns:a16="http://schemas.microsoft.com/office/drawing/2014/main" id="{355031EB-7BE3-D247-818F-12C5CA0A1E36}"/>
              </a:ext>
            </a:extLst>
          </p:cNvPr>
          <p:cNvSpPr/>
          <p:nvPr/>
        </p:nvSpPr>
        <p:spPr>
          <a:xfrm>
            <a:off x="5463201" y="5166099"/>
            <a:ext cx="2136163" cy="1266264"/>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 • • − − − • • • </a:t>
            </a:r>
          </a:p>
        </p:txBody>
      </p:sp>
      <p:grpSp>
        <p:nvGrpSpPr>
          <p:cNvPr id="42" name="Group 41">
            <a:extLst>
              <a:ext uri="{FF2B5EF4-FFF2-40B4-BE49-F238E27FC236}">
                <a16:creationId xmlns:a16="http://schemas.microsoft.com/office/drawing/2014/main" id="{DDA71679-908E-3749-B321-B45C4735FECD}"/>
              </a:ext>
            </a:extLst>
          </p:cNvPr>
          <p:cNvGrpSpPr/>
          <p:nvPr/>
        </p:nvGrpSpPr>
        <p:grpSpPr>
          <a:xfrm>
            <a:off x="5486353" y="2505685"/>
            <a:ext cx="2136970" cy="1723198"/>
            <a:chOff x="4576903" y="1470611"/>
            <a:chExt cx="2193229" cy="1768563"/>
          </a:xfrm>
        </p:grpSpPr>
        <p:pic>
          <p:nvPicPr>
            <p:cNvPr id="43" name="Picture 42">
              <a:extLst>
                <a:ext uri="{FF2B5EF4-FFF2-40B4-BE49-F238E27FC236}">
                  <a16:creationId xmlns:a16="http://schemas.microsoft.com/office/drawing/2014/main" id="{C6DD10EE-C276-164C-8DD8-8597835D9219}"/>
                </a:ext>
              </a:extLst>
            </p:cNvPr>
            <p:cNvPicPr>
              <a:picLocks noChangeAspect="1"/>
            </p:cNvPicPr>
            <p:nvPr/>
          </p:nvPicPr>
          <p:blipFill>
            <a:blip r:embed="rId9"/>
            <a:stretch>
              <a:fillRect/>
            </a:stretch>
          </p:blipFill>
          <p:spPr>
            <a:xfrm>
              <a:off x="4967357" y="1470611"/>
              <a:ext cx="719871" cy="719871"/>
            </a:xfrm>
            <a:prstGeom prst="rect">
              <a:avLst/>
            </a:prstGeom>
          </p:spPr>
        </p:pic>
        <p:sp>
          <p:nvSpPr>
            <p:cNvPr id="44" name="Right Arrow 43">
              <a:extLst>
                <a:ext uri="{FF2B5EF4-FFF2-40B4-BE49-F238E27FC236}">
                  <a16:creationId xmlns:a16="http://schemas.microsoft.com/office/drawing/2014/main" id="{814236C9-221E-774D-BBFC-0BC7E5D95964}"/>
                </a:ext>
              </a:extLst>
            </p:cNvPr>
            <p:cNvSpPr/>
            <p:nvPr/>
          </p:nvSpPr>
          <p:spPr>
            <a:xfrm>
              <a:off x="4576903" y="1938038"/>
              <a:ext cx="2193229" cy="1301136"/>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Send ship for rescue</a:t>
              </a:r>
            </a:p>
          </p:txBody>
        </p:sp>
      </p:grpSp>
      <p:grpSp>
        <p:nvGrpSpPr>
          <p:cNvPr id="45" name="Group 44">
            <a:extLst>
              <a:ext uri="{FF2B5EF4-FFF2-40B4-BE49-F238E27FC236}">
                <a16:creationId xmlns:a16="http://schemas.microsoft.com/office/drawing/2014/main" id="{8E804DDA-0105-564F-B0BB-8227CDDDA423}"/>
              </a:ext>
            </a:extLst>
          </p:cNvPr>
          <p:cNvGrpSpPr/>
          <p:nvPr/>
        </p:nvGrpSpPr>
        <p:grpSpPr>
          <a:xfrm>
            <a:off x="8213246" y="3258134"/>
            <a:ext cx="3067875" cy="2908177"/>
            <a:chOff x="7375585" y="2242868"/>
            <a:chExt cx="3148641" cy="2984739"/>
          </a:xfrm>
        </p:grpSpPr>
        <p:sp>
          <p:nvSpPr>
            <p:cNvPr id="46" name="Rectangle 45">
              <a:extLst>
                <a:ext uri="{FF2B5EF4-FFF2-40B4-BE49-F238E27FC236}">
                  <a16:creationId xmlns:a16="http://schemas.microsoft.com/office/drawing/2014/main" id="{F118BBF1-0FD6-A54B-8A16-4A165E2C6308}"/>
                </a:ext>
              </a:extLst>
            </p:cNvPr>
            <p:cNvSpPr/>
            <p:nvPr/>
          </p:nvSpPr>
          <p:spPr>
            <a:xfrm>
              <a:off x="7375585" y="2242868"/>
              <a:ext cx="3148641" cy="2984739"/>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1" dirty="0">
                <a:latin typeface="Calibri" panose="020F0502020204030204" pitchFamily="34" charset="0"/>
                <a:cs typeface="Calibri" panose="020F0502020204030204" pitchFamily="34" charset="0"/>
              </a:endParaRPr>
            </a:p>
          </p:txBody>
        </p:sp>
        <p:pic>
          <p:nvPicPr>
            <p:cNvPr id="47" name="Picture 46">
              <a:extLst>
                <a:ext uri="{FF2B5EF4-FFF2-40B4-BE49-F238E27FC236}">
                  <a16:creationId xmlns:a16="http://schemas.microsoft.com/office/drawing/2014/main" id="{09B020EA-D0FC-BD44-B632-FCB53B9DD420}"/>
                </a:ext>
              </a:extLst>
            </p:cNvPr>
            <p:cNvPicPr>
              <a:picLocks noChangeAspect="1"/>
            </p:cNvPicPr>
            <p:nvPr/>
          </p:nvPicPr>
          <p:blipFill>
            <a:blip r:embed="rId10"/>
            <a:stretch>
              <a:fillRect/>
            </a:stretch>
          </p:blipFill>
          <p:spPr>
            <a:xfrm>
              <a:off x="8353878" y="3027827"/>
              <a:ext cx="1384300" cy="1460500"/>
            </a:xfrm>
            <a:prstGeom prst="rect">
              <a:avLst/>
            </a:prstGeom>
          </p:spPr>
        </p:pic>
      </p:grpSp>
      <p:sp>
        <p:nvSpPr>
          <p:cNvPr id="3" name="Footer Placeholder 2">
            <a:extLst>
              <a:ext uri="{FF2B5EF4-FFF2-40B4-BE49-F238E27FC236}">
                <a16:creationId xmlns:a16="http://schemas.microsoft.com/office/drawing/2014/main" id="{74D1977D-A4C2-284E-A70D-75370DEA8B6E}"/>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53203657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41"/>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500"/>
                                  </p:stCondLst>
                                  <p:childTnLst>
                                    <p:set>
                                      <p:cBhvr>
                                        <p:cTn id="9" dur="1" fill="hold">
                                          <p:stCondLst>
                                            <p:cond delay="0"/>
                                          </p:stCondLst>
                                        </p:cTn>
                                        <p:tgtEl>
                                          <p:spTgt spid="48"/>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50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dirty="0"/>
              <a:t>Information Technology</a:t>
            </a:r>
          </a:p>
        </p:txBody>
      </p:sp>
      <p:grpSp>
        <p:nvGrpSpPr>
          <p:cNvPr id="33" name="Group 32">
            <a:extLst>
              <a:ext uri="{FF2B5EF4-FFF2-40B4-BE49-F238E27FC236}">
                <a16:creationId xmlns:a16="http://schemas.microsoft.com/office/drawing/2014/main" id="{50E0A2AE-7FD0-7340-B5DA-52E432E10960}"/>
              </a:ext>
            </a:extLst>
          </p:cNvPr>
          <p:cNvGrpSpPr/>
          <p:nvPr/>
        </p:nvGrpSpPr>
        <p:grpSpPr>
          <a:xfrm>
            <a:off x="151059" y="3174471"/>
            <a:ext cx="5180808" cy="2901253"/>
            <a:chOff x="155036" y="2234498"/>
            <a:chExt cx="5317200" cy="2977632"/>
          </a:xfrm>
        </p:grpSpPr>
        <p:pic>
          <p:nvPicPr>
            <p:cNvPr id="31" name="Picture 30">
              <a:extLst>
                <a:ext uri="{FF2B5EF4-FFF2-40B4-BE49-F238E27FC236}">
                  <a16:creationId xmlns:a16="http://schemas.microsoft.com/office/drawing/2014/main" id="{CED0BA23-9A21-CC4A-AE9D-98000D601C55}"/>
                </a:ext>
              </a:extLst>
            </p:cNvPr>
            <p:cNvPicPr>
              <a:picLocks noChangeAspect="1"/>
            </p:cNvPicPr>
            <p:nvPr/>
          </p:nvPicPr>
          <p:blipFill>
            <a:blip r:embed="rId3"/>
            <a:stretch>
              <a:fillRect/>
            </a:stretch>
          </p:blipFill>
          <p:spPr>
            <a:xfrm>
              <a:off x="155036" y="2234498"/>
              <a:ext cx="5317200" cy="2977632"/>
            </a:xfrm>
            <a:prstGeom prst="rect">
              <a:avLst/>
            </a:prstGeom>
          </p:spPr>
        </p:pic>
        <p:graphicFrame>
          <p:nvGraphicFramePr>
            <p:cNvPr id="27" name="Diagram 26">
              <a:extLst>
                <a:ext uri="{FF2B5EF4-FFF2-40B4-BE49-F238E27FC236}">
                  <a16:creationId xmlns:a16="http://schemas.microsoft.com/office/drawing/2014/main" id="{FFC0BF1A-F475-0849-978E-E6263E0043E5}"/>
                </a:ext>
              </a:extLst>
            </p:cNvPr>
            <p:cNvGraphicFramePr/>
            <p:nvPr>
              <p:extLst>
                <p:ext uri="{D42A27DB-BD31-4B8C-83A1-F6EECF244321}">
                  <p14:modId xmlns:p14="http://schemas.microsoft.com/office/powerpoint/2010/main" val="1021534839"/>
                </p:ext>
              </p:extLst>
            </p:nvPr>
          </p:nvGraphicFramePr>
          <p:xfrm>
            <a:off x="540289" y="2357884"/>
            <a:ext cx="3717457" cy="22660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9" name="Left Arrow 38">
            <a:extLst>
              <a:ext uri="{FF2B5EF4-FFF2-40B4-BE49-F238E27FC236}">
                <a16:creationId xmlns:a16="http://schemas.microsoft.com/office/drawing/2014/main" id="{B462D9DB-C4F0-1C45-A86A-7ECE0A2E6F30}"/>
              </a:ext>
            </a:extLst>
          </p:cNvPr>
          <p:cNvSpPr/>
          <p:nvPr/>
        </p:nvSpPr>
        <p:spPr>
          <a:xfrm>
            <a:off x="5463201" y="5166099"/>
            <a:ext cx="2136163" cy="1266264"/>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 • • − − − • • • </a:t>
            </a:r>
          </a:p>
        </p:txBody>
      </p:sp>
      <p:grpSp>
        <p:nvGrpSpPr>
          <p:cNvPr id="40" name="Group 39">
            <a:extLst>
              <a:ext uri="{FF2B5EF4-FFF2-40B4-BE49-F238E27FC236}">
                <a16:creationId xmlns:a16="http://schemas.microsoft.com/office/drawing/2014/main" id="{D6D0AABB-5E40-B24B-B1C2-3522A7FFC0FE}"/>
              </a:ext>
            </a:extLst>
          </p:cNvPr>
          <p:cNvGrpSpPr/>
          <p:nvPr/>
        </p:nvGrpSpPr>
        <p:grpSpPr>
          <a:xfrm>
            <a:off x="5486353" y="2505685"/>
            <a:ext cx="2136970" cy="1723198"/>
            <a:chOff x="4576903" y="1470611"/>
            <a:chExt cx="2193229" cy="1768563"/>
          </a:xfrm>
        </p:grpSpPr>
        <p:pic>
          <p:nvPicPr>
            <p:cNvPr id="41" name="Picture 40">
              <a:extLst>
                <a:ext uri="{FF2B5EF4-FFF2-40B4-BE49-F238E27FC236}">
                  <a16:creationId xmlns:a16="http://schemas.microsoft.com/office/drawing/2014/main" id="{C7408DAB-02F8-4E4C-B062-5E7CB6492CCC}"/>
                </a:ext>
              </a:extLst>
            </p:cNvPr>
            <p:cNvPicPr>
              <a:picLocks noChangeAspect="1"/>
            </p:cNvPicPr>
            <p:nvPr/>
          </p:nvPicPr>
          <p:blipFill>
            <a:blip r:embed="rId9"/>
            <a:stretch>
              <a:fillRect/>
            </a:stretch>
          </p:blipFill>
          <p:spPr>
            <a:xfrm>
              <a:off x="4967357" y="1470611"/>
              <a:ext cx="719871" cy="719871"/>
            </a:xfrm>
            <a:prstGeom prst="rect">
              <a:avLst/>
            </a:prstGeom>
          </p:spPr>
        </p:pic>
        <p:sp>
          <p:nvSpPr>
            <p:cNvPr id="42" name="Right Arrow 41">
              <a:extLst>
                <a:ext uri="{FF2B5EF4-FFF2-40B4-BE49-F238E27FC236}">
                  <a16:creationId xmlns:a16="http://schemas.microsoft.com/office/drawing/2014/main" id="{00B507E3-551E-A44A-8888-86564D3711C5}"/>
                </a:ext>
              </a:extLst>
            </p:cNvPr>
            <p:cNvSpPr/>
            <p:nvPr/>
          </p:nvSpPr>
          <p:spPr>
            <a:xfrm>
              <a:off x="4576903" y="1938038"/>
              <a:ext cx="2193229" cy="1301136"/>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Send ship for rescue</a:t>
              </a:r>
            </a:p>
          </p:txBody>
        </p:sp>
      </p:grpSp>
      <p:grpSp>
        <p:nvGrpSpPr>
          <p:cNvPr id="43" name="Group 42">
            <a:extLst>
              <a:ext uri="{FF2B5EF4-FFF2-40B4-BE49-F238E27FC236}">
                <a16:creationId xmlns:a16="http://schemas.microsoft.com/office/drawing/2014/main" id="{299E0BFD-F382-C44A-BE16-5858B26EDEE3}"/>
              </a:ext>
            </a:extLst>
          </p:cNvPr>
          <p:cNvGrpSpPr/>
          <p:nvPr/>
        </p:nvGrpSpPr>
        <p:grpSpPr>
          <a:xfrm>
            <a:off x="8213246" y="3258134"/>
            <a:ext cx="3067875" cy="2908177"/>
            <a:chOff x="7375585" y="2242868"/>
            <a:chExt cx="3148641" cy="2984739"/>
          </a:xfrm>
        </p:grpSpPr>
        <p:sp>
          <p:nvSpPr>
            <p:cNvPr id="44" name="Rectangle 43">
              <a:extLst>
                <a:ext uri="{FF2B5EF4-FFF2-40B4-BE49-F238E27FC236}">
                  <a16:creationId xmlns:a16="http://schemas.microsoft.com/office/drawing/2014/main" id="{77EFE46C-EDE4-6947-942C-4C394B91D55D}"/>
                </a:ext>
              </a:extLst>
            </p:cNvPr>
            <p:cNvSpPr/>
            <p:nvPr/>
          </p:nvSpPr>
          <p:spPr>
            <a:xfrm>
              <a:off x="7375585" y="2242868"/>
              <a:ext cx="3148641" cy="2984739"/>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1" dirty="0">
                <a:latin typeface="Calibri" panose="020F0502020204030204" pitchFamily="34" charset="0"/>
                <a:cs typeface="Calibri" panose="020F0502020204030204" pitchFamily="34" charset="0"/>
              </a:endParaRPr>
            </a:p>
          </p:txBody>
        </p:sp>
        <p:pic>
          <p:nvPicPr>
            <p:cNvPr id="45" name="Picture 44">
              <a:extLst>
                <a:ext uri="{FF2B5EF4-FFF2-40B4-BE49-F238E27FC236}">
                  <a16:creationId xmlns:a16="http://schemas.microsoft.com/office/drawing/2014/main" id="{9B2844DD-87BD-0E41-ACB2-FD28E9D948E4}"/>
                </a:ext>
              </a:extLst>
            </p:cNvPr>
            <p:cNvPicPr>
              <a:picLocks noChangeAspect="1"/>
            </p:cNvPicPr>
            <p:nvPr/>
          </p:nvPicPr>
          <p:blipFill>
            <a:blip r:embed="rId10"/>
            <a:stretch>
              <a:fillRect/>
            </a:stretch>
          </p:blipFill>
          <p:spPr>
            <a:xfrm>
              <a:off x="8353878" y="3027827"/>
              <a:ext cx="1384300" cy="1460500"/>
            </a:xfrm>
            <a:prstGeom prst="rect">
              <a:avLst/>
            </a:prstGeom>
          </p:spPr>
        </p:pic>
      </p:grpSp>
      <p:sp>
        <p:nvSpPr>
          <p:cNvPr id="46" name="Rectangle 45">
            <a:extLst>
              <a:ext uri="{FF2B5EF4-FFF2-40B4-BE49-F238E27FC236}">
                <a16:creationId xmlns:a16="http://schemas.microsoft.com/office/drawing/2014/main" id="{09EFB104-1202-D542-B751-CAFEEE63A42D}"/>
              </a:ext>
            </a:extLst>
          </p:cNvPr>
          <p:cNvSpPr/>
          <p:nvPr/>
        </p:nvSpPr>
        <p:spPr>
          <a:xfrm>
            <a:off x="-1" y="6737122"/>
            <a:ext cx="11879263" cy="53397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094" tIns="44547" rIns="89094" bIns="44547" numCol="1" spcCol="0" rtlCol="0" fromWordArt="0" anchor="ctr" anchorCtr="0" forceAA="0" compatLnSpc="1">
            <a:prstTxWarp prst="textNoShape">
              <a:avLst/>
            </a:prstTxWarp>
            <a:noAutofit/>
          </a:bodyPr>
          <a:lstStyle/>
          <a:p>
            <a:pPr algn="ctr"/>
            <a:r>
              <a:rPr lang="en-US" sz="1461" dirty="0">
                <a:latin typeface="Calibri" panose="020F0502020204030204" pitchFamily="34" charset="0"/>
                <a:cs typeface="Calibri" panose="020F0502020204030204" pitchFamily="34" charset="0"/>
              </a:rPr>
              <a:t>Information technology automates the process of receiving, interpreting and acting upon signals</a:t>
            </a:r>
          </a:p>
          <a:p>
            <a:pPr algn="ctr"/>
            <a:r>
              <a:rPr lang="en-US" sz="1461" dirty="0">
                <a:latin typeface="Calibri" panose="020F0502020204030204" pitchFamily="34" charset="0"/>
                <a:cs typeface="Calibri" panose="020F0502020204030204" pitchFamily="34" charset="0"/>
              </a:rPr>
              <a:t>A lot of signals = Big Data</a:t>
            </a:r>
          </a:p>
        </p:txBody>
      </p:sp>
      <p:sp>
        <p:nvSpPr>
          <p:cNvPr id="3" name="Footer Placeholder 2">
            <a:extLst>
              <a:ext uri="{FF2B5EF4-FFF2-40B4-BE49-F238E27FC236}">
                <a16:creationId xmlns:a16="http://schemas.microsoft.com/office/drawing/2014/main" id="{BE0BDA03-F22F-9349-A30A-F5D0E115DEF8}"/>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769321970"/>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50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50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Information System?</a:t>
            </a:r>
            <a:endParaRPr lang="fr-FR" dirty="0"/>
          </a:p>
        </p:txBody>
      </p:sp>
      <p:sp>
        <p:nvSpPr>
          <p:cNvPr id="3" name="Content Placeholder 2"/>
          <p:cNvSpPr>
            <a:spLocks noGrp="1"/>
          </p:cNvSpPr>
          <p:nvPr>
            <p:ph idx="1"/>
          </p:nvPr>
        </p:nvSpPr>
        <p:spPr/>
        <p:txBody>
          <a:bodyPr/>
          <a:lstStyle/>
          <a:p>
            <a:r>
              <a:rPr lang="en-US" dirty="0"/>
              <a:t>An information system is a </a:t>
            </a:r>
            <a:r>
              <a:rPr lang="en-US" b="1" dirty="0"/>
              <a:t>computing system</a:t>
            </a:r>
            <a:r>
              <a:rPr lang="en-US" dirty="0"/>
              <a:t> managing </a:t>
            </a:r>
            <a:r>
              <a:rPr lang="en-US" b="1" dirty="0"/>
              <a:t>data</a:t>
            </a:r>
            <a:r>
              <a:rPr lang="en-US" dirty="0"/>
              <a:t> </a:t>
            </a:r>
            <a:r>
              <a:rPr lang="en-US" u="sng" dirty="0"/>
              <a:t>representing</a:t>
            </a:r>
            <a:r>
              <a:rPr lang="en-US" dirty="0"/>
              <a:t> a </a:t>
            </a:r>
            <a:r>
              <a:rPr lang="en-US" b="1" dirty="0"/>
              <a:t>model</a:t>
            </a:r>
            <a:r>
              <a:rPr lang="en-US" dirty="0"/>
              <a:t> of some aspect of the </a:t>
            </a:r>
            <a:r>
              <a:rPr lang="en-US" b="1" dirty="0"/>
              <a:t>real world </a:t>
            </a:r>
            <a:r>
              <a:rPr lang="en-US" dirty="0"/>
              <a:t>for a given </a:t>
            </a:r>
            <a:r>
              <a:rPr lang="en-US" b="1" dirty="0"/>
              <a:t>task</a:t>
            </a:r>
            <a:r>
              <a:rPr lang="en-US" dirty="0"/>
              <a:t>.</a:t>
            </a:r>
          </a:p>
          <a:p>
            <a:endParaRPr lang="fr-FR"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p:cNvPicPr>
            <a:picLocks noChangeAspect="1"/>
          </p:cNvPicPr>
          <p:nvPr/>
        </p:nvPicPr>
        <p:blipFill>
          <a:blip r:embed="rId3"/>
          <a:stretch>
            <a:fillRect/>
          </a:stretch>
        </p:blipFill>
        <p:spPr>
          <a:xfrm>
            <a:off x="1542880" y="4043989"/>
            <a:ext cx="3835464" cy="3410212"/>
          </a:xfrm>
          <a:prstGeom prst="rect">
            <a:avLst/>
          </a:prstGeom>
        </p:spPr>
      </p:pic>
      <p:pic>
        <p:nvPicPr>
          <p:cNvPr id="8" name="Picture 8" descr="TR00034_[1]"/>
          <p:cNvPicPr>
            <a:picLocks noChangeAspect="1" noChangeArrowheads="1"/>
          </p:cNvPicPr>
          <p:nvPr/>
        </p:nvPicPr>
        <p:blipFill>
          <a:blip r:embed="rId4" cstate="print"/>
          <a:srcRect/>
          <a:stretch>
            <a:fillRect/>
          </a:stretch>
        </p:blipFill>
        <p:spPr bwMode="auto">
          <a:xfrm flipH="1">
            <a:off x="6968659" y="4625676"/>
            <a:ext cx="2245923" cy="2246294"/>
          </a:xfrm>
          <a:prstGeom prst="rect">
            <a:avLst/>
          </a:prstGeom>
          <a:noFill/>
          <a:ln w="9525">
            <a:noFill/>
            <a:miter lim="800000"/>
            <a:headEnd/>
            <a:tailEnd/>
          </a:ln>
        </p:spPr>
      </p:pic>
      <p:sp>
        <p:nvSpPr>
          <p:cNvPr id="9" name="AutoShape 9"/>
          <p:cNvSpPr>
            <a:spLocks noChangeArrowheads="1"/>
          </p:cNvSpPr>
          <p:nvPr/>
        </p:nvSpPr>
        <p:spPr bwMode="auto">
          <a:xfrm>
            <a:off x="5378344" y="5208451"/>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0" name="Text Box 5"/>
          <p:cNvSpPr txBox="1">
            <a:spLocks noChangeArrowheads="1"/>
          </p:cNvSpPr>
          <p:nvPr/>
        </p:nvSpPr>
        <p:spPr bwMode="auto">
          <a:xfrm>
            <a:off x="2665456" y="4958923"/>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979468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Models</a:t>
            </a:r>
            <a:r>
              <a:rPr lang="fr-FR" dirty="0"/>
              <a:t> of the Real World</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4153" y="2962701"/>
            <a:ext cx="2432245" cy="2162574"/>
          </a:xfrm>
          <a:prstGeom prst="rect">
            <a:avLst/>
          </a:prstGeom>
        </p:spPr>
      </p:pic>
      <p:pic>
        <p:nvPicPr>
          <p:cNvPr id="6" name="Picture 5"/>
          <p:cNvPicPr>
            <a:picLocks noChangeAspect="1"/>
          </p:cNvPicPr>
          <p:nvPr/>
        </p:nvPicPr>
        <p:blipFill>
          <a:blip r:embed="rId4"/>
          <a:stretch>
            <a:fillRect/>
          </a:stretch>
        </p:blipFill>
        <p:spPr>
          <a:xfrm>
            <a:off x="513853" y="3045878"/>
            <a:ext cx="2806437" cy="1925901"/>
          </a:xfrm>
          <a:prstGeom prst="rect">
            <a:avLst/>
          </a:prstGeom>
        </p:spPr>
      </p:pic>
      <p:sp>
        <p:nvSpPr>
          <p:cNvPr id="9" name="Rectangle 8"/>
          <p:cNvSpPr/>
          <p:nvPr/>
        </p:nvSpPr>
        <p:spPr>
          <a:xfrm>
            <a:off x="303984" y="4958924"/>
            <a:ext cx="3450354"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Physical phenomena</a:t>
            </a:r>
            <a:endParaRPr lang="fr-FR" sz="1300" dirty="0"/>
          </a:p>
        </p:txBody>
      </p:sp>
      <p:sp>
        <p:nvSpPr>
          <p:cNvPr id="10" name="AutoShape 9"/>
          <p:cNvSpPr>
            <a:spLocks noChangeArrowheads="1"/>
          </p:cNvSpPr>
          <p:nvPr/>
        </p:nvSpPr>
        <p:spPr bwMode="auto">
          <a:xfrm>
            <a:off x="3413838" y="362810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1" name="Picture 10"/>
          <p:cNvPicPr>
            <a:picLocks noChangeAspect="1"/>
          </p:cNvPicPr>
          <p:nvPr/>
        </p:nvPicPr>
        <p:blipFill>
          <a:blip r:embed="rId5"/>
          <a:stretch>
            <a:fillRect/>
          </a:stretch>
        </p:blipFill>
        <p:spPr>
          <a:xfrm>
            <a:off x="8933164" y="4626220"/>
            <a:ext cx="2292069" cy="1960127"/>
          </a:xfrm>
          <a:prstGeom prst="rect">
            <a:avLst/>
          </a:prstGeom>
        </p:spPr>
      </p:pic>
      <p:sp>
        <p:nvSpPr>
          <p:cNvPr id="12" name="Rectangle 11"/>
          <p:cNvSpPr/>
          <p:nvPr/>
        </p:nvSpPr>
        <p:spPr>
          <a:xfrm>
            <a:off x="8480534" y="6705618"/>
            <a:ext cx="3167073"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Social organization</a:t>
            </a:r>
            <a:endParaRPr lang="fr-FR" sz="1300" dirty="0"/>
          </a:p>
        </p:txBody>
      </p:sp>
      <p:sp>
        <p:nvSpPr>
          <p:cNvPr id="13" name="AutoShape 9"/>
          <p:cNvSpPr>
            <a:spLocks noChangeArrowheads="1"/>
          </p:cNvSpPr>
          <p:nvPr/>
        </p:nvSpPr>
        <p:spPr bwMode="auto">
          <a:xfrm rot="2041929">
            <a:off x="7270105" y="4812774"/>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4" name="Picture 13"/>
          <p:cNvPicPr>
            <a:picLocks noChangeAspect="1"/>
          </p:cNvPicPr>
          <p:nvPr/>
        </p:nvPicPr>
        <p:blipFill>
          <a:blip r:embed="rId6"/>
          <a:stretch>
            <a:fillRect/>
          </a:stretch>
        </p:blipFill>
        <p:spPr>
          <a:xfrm>
            <a:off x="8839616" y="467424"/>
            <a:ext cx="2352780" cy="2091919"/>
          </a:xfrm>
          <a:prstGeom prst="rect">
            <a:avLst/>
          </a:prstGeom>
        </p:spPr>
      </p:pic>
      <p:sp>
        <p:nvSpPr>
          <p:cNvPr id="15" name="Rectangle 14"/>
          <p:cNvSpPr/>
          <p:nvPr/>
        </p:nvSpPr>
        <p:spPr>
          <a:xfrm>
            <a:off x="8438670" y="2546823"/>
            <a:ext cx="3160399"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Human knowledge</a:t>
            </a:r>
            <a:endParaRPr lang="fr-FR" sz="1300" dirty="0"/>
          </a:p>
        </p:txBody>
      </p:sp>
      <p:sp>
        <p:nvSpPr>
          <p:cNvPr id="16" name="AutoShape 9"/>
          <p:cNvSpPr>
            <a:spLocks noChangeArrowheads="1"/>
          </p:cNvSpPr>
          <p:nvPr/>
        </p:nvSpPr>
        <p:spPr bwMode="auto">
          <a:xfrm rot="19523881">
            <a:off x="7174403" y="223872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7" name="Text Box 5"/>
          <p:cNvSpPr txBox="1">
            <a:spLocks noChangeArrowheads="1"/>
          </p:cNvSpPr>
          <p:nvPr/>
        </p:nvSpPr>
        <p:spPr bwMode="auto">
          <a:xfrm>
            <a:off x="5471893" y="3461757"/>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3456545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Models</a:t>
            </a:r>
            <a:r>
              <a:rPr lang="fr-FR" dirty="0"/>
              <a:t> = </a:t>
            </a:r>
            <a:r>
              <a:rPr lang="fr-FR" dirty="0" err="1"/>
              <a:t>Mathematical</a:t>
            </a:r>
            <a:r>
              <a:rPr lang="fr-FR" dirty="0"/>
              <a:t> </a:t>
            </a:r>
            <a:r>
              <a:rPr lang="fr-FR" dirty="0" err="1"/>
              <a:t>Models</a:t>
            </a:r>
            <a:endParaRPr lang="fr-FR" dirty="0"/>
          </a:p>
        </p:txBody>
      </p:sp>
      <p:sp>
        <p:nvSpPr>
          <p:cNvPr id="3" name="Content Placeholder 2"/>
          <p:cNvSpPr>
            <a:spLocks noGrp="1"/>
          </p:cNvSpPr>
          <p:nvPr>
            <p:ph idx="1"/>
          </p:nvPr>
        </p:nvSpPr>
        <p:spPr/>
        <p:txBody>
          <a:bodyPr/>
          <a:lstStyle/>
          <a:p>
            <a:r>
              <a:rPr lang="en-US" sz="3600" dirty="0"/>
              <a:t>A </a:t>
            </a:r>
            <a:r>
              <a:rPr lang="en-US" sz="3600" b="1" dirty="0"/>
              <a:t>mathematical model </a:t>
            </a:r>
            <a:r>
              <a:rPr lang="en-US" sz="3600" dirty="0"/>
              <a:t>is a representation of a system using mathematical concepts and language</a:t>
            </a:r>
          </a:p>
          <a:p>
            <a:r>
              <a:rPr lang="en-US" sz="3600" dirty="0"/>
              <a:t>A </a:t>
            </a:r>
            <a:r>
              <a:rPr lang="en-US" sz="3600" b="1" dirty="0"/>
              <a:t>mathematical</a:t>
            </a:r>
            <a:r>
              <a:rPr lang="en-US" sz="3600" dirty="0"/>
              <a:t> </a:t>
            </a:r>
            <a:r>
              <a:rPr lang="en-US" sz="3600" b="1" dirty="0"/>
              <a:t>model</a:t>
            </a:r>
            <a:r>
              <a:rPr lang="en-US" sz="3600" dirty="0"/>
              <a:t> consists of a set of</a:t>
            </a:r>
          </a:p>
          <a:p>
            <a:pPr lvl="1"/>
            <a:r>
              <a:rPr lang="en-US" sz="3200" b="1" dirty="0"/>
              <a:t>Elements </a:t>
            </a:r>
            <a:r>
              <a:rPr lang="en-US" sz="3200" dirty="0"/>
              <a:t>(or constants/identifiers)</a:t>
            </a:r>
          </a:p>
          <a:p>
            <a:pPr lvl="1"/>
            <a:r>
              <a:rPr lang="en-US" sz="3200" b="1" dirty="0"/>
              <a:t>Functions</a:t>
            </a:r>
            <a:r>
              <a:rPr lang="en-US" sz="3200" dirty="0"/>
              <a:t> (or relations)</a:t>
            </a:r>
          </a:p>
          <a:p>
            <a:pPr lvl="1"/>
            <a:r>
              <a:rPr lang="en-US" sz="3200" b="1" dirty="0"/>
              <a:t>Axioms</a:t>
            </a:r>
            <a:r>
              <a:rPr lang="en-US" sz="3200" dirty="0"/>
              <a:t> (or constraints)</a:t>
            </a:r>
          </a:p>
          <a:p>
            <a:r>
              <a:rPr lang="en-US" sz="3600" dirty="0"/>
              <a:t>The set of elements and </a:t>
            </a:r>
            <a:br>
              <a:rPr lang="en-US" sz="3600" dirty="0"/>
            </a:br>
            <a:r>
              <a:rPr lang="en-US" sz="3600" dirty="0"/>
              <a:t>functions must be consistent </a:t>
            </a:r>
            <a:br>
              <a:rPr lang="en-US" sz="3600" dirty="0"/>
            </a:br>
            <a:r>
              <a:rPr lang="en-US" sz="3600" dirty="0"/>
              <a:t>with the axioms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523807" y="4104828"/>
            <a:ext cx="4050433" cy="3037825"/>
          </a:xfrm>
          <a:prstGeom prst="rect">
            <a:avLst/>
          </a:prstGeom>
        </p:spPr>
      </p:pic>
    </p:spTree>
    <p:extLst>
      <p:ext uri="{BB962C8B-B14F-4D97-AF65-F5344CB8AC3E}">
        <p14:creationId xmlns:p14="http://schemas.microsoft.com/office/powerpoint/2010/main" val="3831588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Examples</a:t>
            </a:r>
            <a:r>
              <a:rPr lang="fr-FR" dirty="0"/>
              <a:t> of </a:t>
            </a:r>
            <a:r>
              <a:rPr lang="fr-FR" dirty="0" err="1"/>
              <a:t>Models</a:t>
            </a:r>
            <a:endParaRPr lang="fr-FR"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4153" y="2962701"/>
            <a:ext cx="2432245" cy="2162574"/>
          </a:xfrm>
          <a:prstGeom prst="rect">
            <a:avLst/>
          </a:prstGeom>
        </p:spPr>
      </p:pic>
      <p:sp>
        <p:nvSpPr>
          <p:cNvPr id="7" name="Rectangle 6"/>
          <p:cNvSpPr/>
          <p:nvPr/>
        </p:nvSpPr>
        <p:spPr>
          <a:xfrm>
            <a:off x="51573" y="4965238"/>
            <a:ext cx="3450354"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Physical phenomena</a:t>
            </a:r>
            <a:endParaRPr lang="fr-FR" sz="1300" dirty="0"/>
          </a:p>
        </p:txBody>
      </p:sp>
      <p:sp>
        <p:nvSpPr>
          <p:cNvPr id="8" name="AutoShape 9"/>
          <p:cNvSpPr>
            <a:spLocks noChangeArrowheads="1"/>
          </p:cNvSpPr>
          <p:nvPr/>
        </p:nvSpPr>
        <p:spPr bwMode="auto">
          <a:xfrm>
            <a:off x="3413838" y="362810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0" name="Rectangle 9"/>
          <p:cNvSpPr/>
          <p:nvPr/>
        </p:nvSpPr>
        <p:spPr>
          <a:xfrm>
            <a:off x="8196521" y="6913286"/>
            <a:ext cx="3167073"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Social organization</a:t>
            </a:r>
            <a:endParaRPr lang="fr-FR" sz="1300" dirty="0"/>
          </a:p>
        </p:txBody>
      </p:sp>
      <p:sp>
        <p:nvSpPr>
          <p:cNvPr id="11" name="AutoShape 9"/>
          <p:cNvSpPr>
            <a:spLocks noChangeArrowheads="1"/>
          </p:cNvSpPr>
          <p:nvPr/>
        </p:nvSpPr>
        <p:spPr bwMode="auto">
          <a:xfrm rot="2041929">
            <a:off x="6431327" y="484234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3" name="Rectangle 12"/>
          <p:cNvSpPr/>
          <p:nvPr/>
        </p:nvSpPr>
        <p:spPr>
          <a:xfrm>
            <a:off x="8196521" y="3173798"/>
            <a:ext cx="3160399" cy="575918"/>
          </a:xfrm>
          <a:prstGeom prst="rect">
            <a:avLst/>
          </a:prstGeom>
        </p:spPr>
        <p:txBody>
          <a:bodyPr wrap="none" lIns="113148" tIns="56574" rIns="113148" bIns="56574">
            <a:spAutoFit/>
          </a:bodyPr>
          <a:lstStyle/>
          <a:p>
            <a:r>
              <a:rPr lang="en-US" sz="3000" kern="0">
                <a:solidFill>
                  <a:srgbClr val="000000"/>
                </a:solidFill>
                <a:latin typeface="Calibri"/>
                <a:cs typeface="Calibri"/>
              </a:rPr>
              <a:t>Human knowledge</a:t>
            </a:r>
            <a:endParaRPr lang="fr-FR" sz="1300" dirty="0"/>
          </a:p>
        </p:txBody>
      </p:sp>
      <p:sp>
        <p:nvSpPr>
          <p:cNvPr id="14" name="AutoShape 9"/>
          <p:cNvSpPr>
            <a:spLocks noChangeArrowheads="1"/>
          </p:cNvSpPr>
          <p:nvPr/>
        </p:nvSpPr>
        <p:spPr bwMode="auto">
          <a:xfrm rot="19523881">
            <a:off x="6313060" y="2211170"/>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mc:AlternateContent xmlns:mc="http://schemas.openxmlformats.org/markup-compatibility/2006" xmlns:a14="http://schemas.microsoft.com/office/drawing/2010/main">
        <mc:Choice Requires="a14">
          <p:sp>
            <p:nvSpPr>
              <p:cNvPr id="15" name="Rectangle 14"/>
              <p:cNvSpPr/>
              <p:nvPr/>
            </p:nvSpPr>
            <p:spPr bwMode="auto">
              <a:xfrm>
                <a:off x="233210" y="1881415"/>
                <a:ext cx="3087081" cy="2994333"/>
              </a:xfrm>
              <a:prstGeom prst="rect">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marL="0" lvl="1" algn="l"/>
                <a:r>
                  <a:rPr lang="fr-FR" sz="2200" dirty="0">
                    <a:latin typeface="Calibri" charset="0"/>
                    <a:ea typeface="Calibri" charset="0"/>
                    <a:cs typeface="Calibri" charset="0"/>
                  </a:rPr>
                  <a:t>Constants: </a:t>
                </a:r>
                <a:r>
                  <a:rPr lang="fr-FR" sz="2200" dirty="0" err="1">
                    <a:latin typeface="Calibri" charset="0"/>
                    <a:ea typeface="Calibri" charset="0"/>
                    <a:cs typeface="Calibri" charset="0"/>
                  </a:rPr>
                  <a:t>coordinate</a:t>
                </a:r>
                <a:r>
                  <a:rPr lang="fr-FR" sz="2200" dirty="0">
                    <a:latin typeface="Calibri" charset="0"/>
                    <a:ea typeface="Calibri" charset="0"/>
                    <a:cs typeface="Calibri" charset="0"/>
                  </a:rPr>
                  <a:t> values, </a:t>
                </a:r>
                <a:r>
                  <a:rPr lang="fr-FR" sz="2200" dirty="0" err="1">
                    <a:latin typeface="Calibri" charset="0"/>
                    <a:ea typeface="Calibri" charset="0"/>
                    <a:cs typeface="Calibri" charset="0"/>
                  </a:rPr>
                  <a:t>temperature</a:t>
                </a:r>
                <a:r>
                  <a:rPr lang="fr-FR" sz="2200" dirty="0">
                    <a:latin typeface="Calibri" charset="0"/>
                    <a:ea typeface="Calibri" charset="0"/>
                    <a:cs typeface="Calibri" charset="0"/>
                  </a:rPr>
                  <a:t> values</a:t>
                </a:r>
              </a:p>
              <a:p>
                <a:pPr marL="0" lvl="1" algn="l"/>
                <a:endParaRPr lang="fr-FR" sz="2200" dirty="0">
                  <a:latin typeface="Calibri" charset="0"/>
                  <a:ea typeface="Calibri" charset="0"/>
                  <a:cs typeface="Calibri" charset="0"/>
                </a:endParaRPr>
              </a:p>
              <a:p>
                <a:pPr marL="0" lvl="1" algn="l"/>
                <a:r>
                  <a:rPr lang="fr-FR" sz="2200" err="1">
                    <a:latin typeface="Calibri" charset="0"/>
                    <a:ea typeface="Calibri" charset="0"/>
                    <a:cs typeface="Calibri" charset="0"/>
                  </a:rPr>
                  <a:t>Function</a:t>
                </a:r>
                <a:r>
                  <a:rPr lang="fr-FR" sz="2200">
                    <a:latin typeface="Calibri" charset="0"/>
                    <a:ea typeface="Calibri" charset="0"/>
                    <a:cs typeface="Calibri" charset="0"/>
                  </a:rPr>
                  <a:t>:</a:t>
                </a:r>
              </a:p>
              <a:p>
                <a:pPr marL="0" lvl="1" algn="l"/>
                <a14:m>
                  <m:oMath xmlns:m="http://schemas.openxmlformats.org/officeDocument/2006/math">
                    <m:r>
                      <a:rPr lang="fr-CH" sz="2200" b="0" i="1" smtClean="0">
                        <a:latin typeface="Cambria Math" panose="02040503050406030204" pitchFamily="18" charset="0"/>
                        <a:ea typeface="Calibri" charset="0"/>
                        <a:cs typeface="Calibri" charset="0"/>
                      </a:rPr>
                      <m:t>𝑡𝑒𝑚𝑝</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𝑥</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𝑦</m:t>
                    </m:r>
                    <m:r>
                      <a:rPr lang="fr-CH" sz="2200" b="0" i="1" smtClean="0">
                        <a:latin typeface="Cambria Math" panose="02040503050406030204" pitchFamily="18" charset="0"/>
                        <a:ea typeface="Calibri" charset="0"/>
                        <a:cs typeface="Calibri" charset="0"/>
                      </a:rPr>
                      <m:t>)</m:t>
                    </m:r>
                  </m:oMath>
                </a14:m>
                <a:r>
                  <a:rPr lang="fr-FR" sz="2200">
                    <a:latin typeface="Calibri" charset="0"/>
                    <a:ea typeface="Calibri" charset="0"/>
                    <a:cs typeface="Calibri" charset="0"/>
                  </a:rPr>
                  <a:t> </a:t>
                </a:r>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Axiom</a:t>
                </a:r>
                <a:r>
                  <a:rPr lang="fr-FR" sz="2200">
                    <a:latin typeface="Calibri" charset="0"/>
                    <a:ea typeface="Calibri" charset="0"/>
                    <a:cs typeface="Calibri" charset="0"/>
                  </a:rPr>
                  <a:t>: </a:t>
                </a:r>
              </a:p>
              <a:p>
                <a:pPr marL="0" lvl="1" algn="l"/>
                <a14:m>
                  <m:oMathPara xmlns:m="http://schemas.openxmlformats.org/officeDocument/2006/math">
                    <m:oMathParaPr>
                      <m:jc m:val="centerGroup"/>
                    </m:oMathParaPr>
                    <m:oMath xmlns:m="http://schemas.openxmlformats.org/officeDocument/2006/math">
                      <m:r>
                        <a:rPr lang="fr-CH" sz="2200" b="0" i="1" smtClean="0">
                          <a:latin typeface="Cambria Math" panose="02040503050406030204" pitchFamily="18" charset="0"/>
                          <a:ea typeface="Calibri" charset="0"/>
                          <a:cs typeface="Calibri" charset="0"/>
                        </a:rPr>
                        <m:t>−60&lt;</m:t>
                      </m:r>
                      <m:r>
                        <a:rPr lang="fr-CH" sz="2200" b="0" i="1" smtClean="0">
                          <a:latin typeface="Cambria Math" panose="02040503050406030204" pitchFamily="18" charset="0"/>
                          <a:ea typeface="Calibri" charset="0"/>
                          <a:cs typeface="Calibri" charset="0"/>
                        </a:rPr>
                        <m:t>𝑡𝑒𝑚𝑝</m:t>
                      </m:r>
                      <m:d>
                        <m:dPr>
                          <m:ctrlPr>
                            <a:rPr lang="fr-CH" sz="2200" b="0" i="1" smtClean="0">
                              <a:latin typeface="Cambria Math" panose="02040503050406030204" pitchFamily="18" charset="0"/>
                              <a:ea typeface="Calibri" charset="0"/>
                              <a:cs typeface="Calibri" charset="0"/>
                            </a:rPr>
                          </m:ctrlPr>
                        </m:dPr>
                        <m:e>
                          <m:r>
                            <a:rPr lang="fr-CH" sz="2200" b="0" i="1" smtClean="0">
                              <a:latin typeface="Cambria Math" panose="02040503050406030204" pitchFamily="18" charset="0"/>
                              <a:ea typeface="Calibri" charset="0"/>
                              <a:cs typeface="Calibri" charset="0"/>
                            </a:rPr>
                            <m:t>𝑥</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𝑦</m:t>
                          </m:r>
                        </m:e>
                      </m:d>
                      <m:r>
                        <a:rPr lang="fr-CH" sz="2200" b="0" i="1" smtClean="0">
                          <a:latin typeface="Cambria Math" panose="02040503050406030204" pitchFamily="18" charset="0"/>
                          <a:ea typeface="Calibri" charset="0"/>
                          <a:cs typeface="Calibri" charset="0"/>
                        </a:rPr>
                        <m:t>&lt;60</m:t>
                      </m:r>
                    </m:oMath>
                  </m:oMathPara>
                </a14:m>
                <a:br>
                  <a:rPr lang="fr-FR" sz="2200">
                    <a:latin typeface="Calibri" charset="0"/>
                    <a:ea typeface="Calibri" charset="0"/>
                    <a:cs typeface="Calibri" charset="0"/>
                  </a:rPr>
                </a:br>
                <a:endParaRPr lang="fr-FR" sz="2200" dirty="0">
                  <a:latin typeface="Calibri" charset="0"/>
                  <a:ea typeface="Calibri" charset="0"/>
                  <a:cs typeface="Calibri" charset="0"/>
                </a:endParaRPr>
              </a:p>
            </p:txBody>
          </p:sp>
        </mc:Choice>
        <mc:Fallback xmlns="">
          <p:sp>
            <p:nvSpPr>
              <p:cNvPr id="15" name="Rectangle 14"/>
              <p:cNvSpPr>
                <a:spLocks noRot="1" noChangeAspect="1" noMove="1" noResize="1" noEditPoints="1" noAdjustHandles="1" noChangeArrowheads="1" noChangeShapeType="1" noTextEdit="1"/>
              </p:cNvSpPr>
              <p:nvPr/>
            </p:nvSpPr>
            <p:spPr bwMode="auto">
              <a:xfrm>
                <a:off x="233210" y="1881415"/>
                <a:ext cx="3087081" cy="2994333"/>
              </a:xfrm>
              <a:prstGeom prst="rect">
                <a:avLst/>
              </a:prstGeom>
              <a:blipFill>
                <a:blip r:embed="rId4"/>
                <a:stretch>
                  <a:fillRect l="-1633"/>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bwMode="auto">
              <a:xfrm>
                <a:off x="8096196" y="3907029"/>
                <a:ext cx="3367724" cy="2994333"/>
              </a:xfrm>
              <a:prstGeom prst="rect">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marL="0" lvl="1" algn="l"/>
                <a:r>
                  <a:rPr lang="fr-FR" sz="2200" dirty="0">
                    <a:latin typeface="Calibri" charset="0"/>
                    <a:ea typeface="Calibri" charset="0"/>
                    <a:cs typeface="Calibri" charset="0"/>
                  </a:rPr>
                  <a:t>Constants: </a:t>
                </a:r>
                <a:r>
                  <a:rPr lang="fr-FR" sz="2200" dirty="0" err="1">
                    <a:latin typeface="Calibri" charset="0"/>
                    <a:ea typeface="Calibri" charset="0"/>
                    <a:cs typeface="Calibri" charset="0"/>
                  </a:rPr>
                  <a:t>names</a:t>
                </a:r>
                <a:r>
                  <a:rPr lang="fr-FR" sz="2200" dirty="0">
                    <a:latin typeface="Calibri" charset="0"/>
                    <a:ea typeface="Calibri" charset="0"/>
                    <a:cs typeface="Calibri" charset="0"/>
                  </a:rPr>
                  <a:t> of people and </a:t>
                </a:r>
                <a:r>
                  <a:rPr lang="fr-FR" sz="2200" dirty="0" err="1">
                    <a:latin typeface="Calibri" charset="0"/>
                    <a:ea typeface="Calibri" charset="0"/>
                    <a:cs typeface="Calibri" charset="0"/>
                  </a:rPr>
                  <a:t>units</a:t>
                </a:r>
                <a:endParaRPr lang="fr-FR" sz="2200" dirty="0">
                  <a:latin typeface="Calibri" charset="0"/>
                  <a:ea typeface="Calibri" charset="0"/>
                  <a:cs typeface="Calibri" charset="0"/>
                </a:endParaRPr>
              </a:p>
              <a:p>
                <a:pPr marL="0" lvl="1" algn="l"/>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Function</a:t>
                </a:r>
                <a:r>
                  <a:rPr lang="fr-FR" sz="2200">
                    <a:latin typeface="Calibri" charset="0"/>
                    <a:ea typeface="Calibri" charset="0"/>
                    <a:cs typeface="Calibri" charset="0"/>
                  </a:rPr>
                  <a:t>: </a:t>
                </a:r>
              </a:p>
              <a:p>
                <a:pPr marL="0" lvl="1" algn="l"/>
                <a14:m>
                  <m:oMathPara xmlns:m="http://schemas.openxmlformats.org/officeDocument/2006/math">
                    <m:oMathParaPr>
                      <m:jc m:val="centerGroup"/>
                    </m:oMathParaPr>
                    <m:oMath xmlns:m="http://schemas.openxmlformats.org/officeDocument/2006/math">
                      <m:r>
                        <a:rPr lang="fr-CH" sz="2200" b="0" i="1" smtClean="0">
                          <a:latin typeface="Cambria Math" panose="02040503050406030204" pitchFamily="18" charset="0"/>
                          <a:ea typeface="Calibri" charset="0"/>
                          <a:cs typeface="Calibri" charset="0"/>
                        </a:rPr>
                        <m:t>𝑚𝑒𝑚𝑏𝑒𝑟𝑂𝑓</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𝑛𝑎𝑚𝑒</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𝑢𝑛𝑖𝑡</m:t>
                      </m:r>
                      <m:r>
                        <a:rPr lang="fr-CH" sz="2200" b="0" i="1" smtClean="0">
                          <a:latin typeface="Cambria Math" panose="02040503050406030204" pitchFamily="18" charset="0"/>
                          <a:ea typeface="Calibri" charset="0"/>
                          <a:cs typeface="Calibri" charset="0"/>
                        </a:rPr>
                        <m:t>)</m:t>
                      </m:r>
                    </m:oMath>
                  </m:oMathPara>
                </a14:m>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Axiom</a:t>
                </a:r>
                <a:r>
                  <a:rPr lang="fr-FR" sz="2200" dirty="0">
                    <a:latin typeface="Calibri" charset="0"/>
                    <a:ea typeface="Calibri" charset="0"/>
                    <a:cs typeface="Calibri" charset="0"/>
                  </a:rPr>
                  <a:t>: </a:t>
                </a:r>
                <a:r>
                  <a:rPr lang="fr-FR" sz="2200" dirty="0" err="1">
                    <a:latin typeface="Calibri" charset="0"/>
                    <a:ea typeface="Calibri" charset="0"/>
                    <a:cs typeface="Calibri" charset="0"/>
                  </a:rPr>
                  <a:t>each</a:t>
                </a:r>
                <a:r>
                  <a:rPr lang="fr-FR" sz="2200" dirty="0">
                    <a:latin typeface="Calibri" charset="0"/>
                    <a:ea typeface="Calibri" charset="0"/>
                    <a:cs typeface="Calibri" charset="0"/>
                  </a:rPr>
                  <a:t> </a:t>
                </a:r>
                <a:r>
                  <a:rPr lang="fr-FR" sz="2200" dirty="0" err="1">
                    <a:latin typeface="Calibri" charset="0"/>
                    <a:ea typeface="Calibri" charset="0"/>
                    <a:cs typeface="Calibri" charset="0"/>
                  </a:rPr>
                  <a:t>person</a:t>
                </a:r>
                <a:r>
                  <a:rPr lang="fr-FR" sz="2200" dirty="0">
                    <a:latin typeface="Calibri" charset="0"/>
                    <a:ea typeface="Calibri" charset="0"/>
                    <a:cs typeface="Calibri" charset="0"/>
                  </a:rPr>
                  <a:t> </a:t>
                </a:r>
                <a:r>
                  <a:rPr lang="fr-FR" sz="2200" dirty="0" err="1">
                    <a:latin typeface="Calibri" charset="0"/>
                    <a:ea typeface="Calibri" charset="0"/>
                    <a:cs typeface="Calibri" charset="0"/>
                  </a:rPr>
                  <a:t>belongs</a:t>
                </a:r>
                <a:r>
                  <a:rPr lang="fr-FR" sz="2200" dirty="0">
                    <a:latin typeface="Calibri" charset="0"/>
                    <a:ea typeface="Calibri" charset="0"/>
                    <a:cs typeface="Calibri" charset="0"/>
                  </a:rPr>
                  <a:t> to </a:t>
                </a:r>
                <a:r>
                  <a:rPr lang="fr-FR" sz="2200" dirty="0" err="1">
                    <a:latin typeface="Calibri" charset="0"/>
                    <a:ea typeface="Calibri" charset="0"/>
                    <a:cs typeface="Calibri" charset="0"/>
                  </a:rPr>
                  <a:t>at</a:t>
                </a:r>
                <a:r>
                  <a:rPr lang="fr-FR" sz="2200" dirty="0">
                    <a:latin typeface="Calibri" charset="0"/>
                    <a:ea typeface="Calibri" charset="0"/>
                    <a:cs typeface="Calibri" charset="0"/>
                  </a:rPr>
                  <a:t> least one unit</a:t>
                </a:r>
              </a:p>
            </p:txBody>
          </p:sp>
        </mc:Choice>
        <mc:Fallback xmlns="">
          <p:sp>
            <p:nvSpPr>
              <p:cNvPr id="16" name="Rectangle 15"/>
              <p:cNvSpPr>
                <a:spLocks noRot="1" noChangeAspect="1" noMove="1" noResize="1" noEditPoints="1" noAdjustHandles="1" noChangeArrowheads="1" noChangeShapeType="1" noTextEdit="1"/>
              </p:cNvSpPr>
              <p:nvPr/>
            </p:nvSpPr>
            <p:spPr bwMode="auto">
              <a:xfrm>
                <a:off x="8096196" y="3907029"/>
                <a:ext cx="3367724" cy="2994333"/>
              </a:xfrm>
              <a:prstGeom prst="rect">
                <a:avLst/>
              </a:prstGeom>
              <a:blipFill>
                <a:blip r:embed="rId5"/>
                <a:stretch>
                  <a:fillRect l="-111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bwMode="auto">
              <a:xfrm>
                <a:off x="7820515" y="217897"/>
                <a:ext cx="3919086" cy="2994333"/>
              </a:xfrm>
              <a:prstGeom prst="rect">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marL="0" lvl="1" algn="l"/>
                <a:r>
                  <a:rPr lang="fr-FR" sz="2200" dirty="0">
                    <a:latin typeface="Calibri" charset="0"/>
                    <a:ea typeface="Calibri" charset="0"/>
                    <a:cs typeface="Calibri" charset="0"/>
                  </a:rPr>
                  <a:t>Constants: document </a:t>
                </a:r>
                <a:r>
                  <a:rPr lang="fr-FR" sz="2200" dirty="0" err="1">
                    <a:latin typeface="Calibri" charset="0"/>
                    <a:ea typeface="Calibri" charset="0"/>
                    <a:cs typeface="Calibri" charset="0"/>
                  </a:rPr>
                  <a:t>identifiers</a:t>
                </a:r>
                <a:r>
                  <a:rPr lang="fr-FR" sz="2200" dirty="0">
                    <a:latin typeface="Calibri" charset="0"/>
                    <a:ea typeface="Calibri" charset="0"/>
                    <a:cs typeface="Calibri" charset="0"/>
                  </a:rPr>
                  <a:t>, </a:t>
                </a:r>
                <a:r>
                  <a:rPr lang="fr-FR" sz="2200" dirty="0" err="1">
                    <a:latin typeface="Calibri" charset="0"/>
                    <a:ea typeface="Calibri" charset="0"/>
                    <a:cs typeface="Calibri" charset="0"/>
                  </a:rPr>
                  <a:t>text</a:t>
                </a:r>
                <a:r>
                  <a:rPr lang="fr-FR" sz="2200" dirty="0">
                    <a:latin typeface="Calibri" charset="0"/>
                    <a:ea typeface="Calibri" charset="0"/>
                    <a:cs typeface="Calibri" charset="0"/>
                  </a:rPr>
                  <a:t> (</a:t>
                </a:r>
                <a:r>
                  <a:rPr lang="fr-FR" sz="2200" dirty="0" err="1">
                    <a:latin typeface="Calibri" charset="0"/>
                    <a:ea typeface="Calibri" charset="0"/>
                    <a:cs typeface="Calibri" charset="0"/>
                  </a:rPr>
                  <a:t>sequence</a:t>
                </a:r>
                <a:r>
                  <a:rPr lang="fr-FR" sz="2200" dirty="0">
                    <a:latin typeface="Calibri" charset="0"/>
                    <a:ea typeface="Calibri" charset="0"/>
                    <a:cs typeface="Calibri" charset="0"/>
                  </a:rPr>
                  <a:t> of </a:t>
                </a:r>
                <a:r>
                  <a:rPr lang="fr-FR" sz="2200" dirty="0" err="1">
                    <a:latin typeface="Calibri" charset="0"/>
                    <a:ea typeface="Calibri" charset="0"/>
                    <a:cs typeface="Calibri" charset="0"/>
                  </a:rPr>
                  <a:t>characters</a:t>
                </a:r>
                <a:r>
                  <a:rPr lang="fr-FR" sz="2200" dirty="0">
                    <a:latin typeface="Calibri" charset="0"/>
                    <a:ea typeface="Calibri" charset="0"/>
                    <a:cs typeface="Calibri" charset="0"/>
                  </a:rPr>
                  <a:t>)</a:t>
                </a:r>
              </a:p>
              <a:p>
                <a:pPr marL="0" lvl="1" algn="l"/>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Function</a:t>
                </a:r>
                <a:r>
                  <a:rPr lang="fr-FR" sz="2200" dirty="0">
                    <a:latin typeface="Calibri" charset="0"/>
                    <a:ea typeface="Calibri" charset="0"/>
                    <a:cs typeface="Calibri" charset="0"/>
                  </a:rPr>
                  <a:t>: </a:t>
                </a:r>
              </a:p>
              <a:p>
                <a:pPr marL="0" lvl="1" algn="l"/>
                <a14:m>
                  <m:oMathPara xmlns:m="http://schemas.openxmlformats.org/officeDocument/2006/math">
                    <m:oMathParaPr>
                      <m:jc m:val="centerGroup"/>
                    </m:oMathParaPr>
                    <m:oMath xmlns:m="http://schemas.openxmlformats.org/officeDocument/2006/math">
                      <m:r>
                        <a:rPr lang="fr-CH" sz="2200" b="0" i="1" smtClean="0">
                          <a:latin typeface="Cambria Math" panose="02040503050406030204" pitchFamily="18" charset="0"/>
                          <a:ea typeface="Calibri" charset="0"/>
                          <a:cs typeface="Calibri" charset="0"/>
                        </a:rPr>
                        <m:t>𝑠𝑖𝑚𝑖𝑙𝑎𝑟</m:t>
                      </m:r>
                      <m:r>
                        <a:rPr lang="fr-CH" sz="2200" b="0" i="1" smtClean="0">
                          <a:latin typeface="Cambria Math" panose="02040503050406030204" pitchFamily="18" charset="0"/>
                          <a:ea typeface="Calibri" charset="0"/>
                          <a:cs typeface="Calibri" charset="0"/>
                        </a:rPr>
                        <m:t>(</m:t>
                      </m:r>
                      <m:sSub>
                        <m:sSubPr>
                          <m:ctrlPr>
                            <a:rPr lang="fr-CH" sz="2200" b="0" i="1" smtClean="0">
                              <a:latin typeface="Cambria Math" panose="02040503050406030204" pitchFamily="18" charset="0"/>
                              <a:cs typeface="Calibri" charset="0"/>
                            </a:rPr>
                          </m:ctrlPr>
                        </m:sSubPr>
                        <m:e>
                          <m:r>
                            <a:rPr lang="fr-CH" sz="2200" b="0" i="1" smtClean="0">
                              <a:latin typeface="Cambria Math" panose="02040503050406030204" pitchFamily="18" charset="0"/>
                              <a:cs typeface="Calibri" charset="0"/>
                            </a:rPr>
                            <m:t>𝑑𝑜𝑐</m:t>
                          </m:r>
                        </m:e>
                        <m:sub>
                          <m:r>
                            <a:rPr lang="fr-CH" sz="2200" b="0" i="1" smtClean="0">
                              <a:latin typeface="Cambria Math" panose="02040503050406030204" pitchFamily="18" charset="0"/>
                              <a:cs typeface="Calibri" charset="0"/>
                            </a:rPr>
                            <m:t>1</m:t>
                          </m:r>
                        </m:sub>
                      </m:sSub>
                      <m:r>
                        <a:rPr lang="fr-CH" sz="2200" b="0" i="1" smtClean="0">
                          <a:latin typeface="Cambria Math" panose="02040503050406030204" pitchFamily="18" charset="0"/>
                          <a:cs typeface="Calibri" charset="0"/>
                        </a:rPr>
                        <m:t>,</m:t>
                      </m:r>
                      <m:sSub>
                        <m:sSubPr>
                          <m:ctrlPr>
                            <a:rPr lang="fr-CH" sz="2200" b="0" i="1" smtClean="0">
                              <a:latin typeface="Cambria Math" panose="02040503050406030204" pitchFamily="18" charset="0"/>
                              <a:cs typeface="Calibri" charset="0"/>
                            </a:rPr>
                          </m:ctrlPr>
                        </m:sSubPr>
                        <m:e>
                          <m:r>
                            <a:rPr lang="fr-CH" sz="2200" b="0" i="1" smtClean="0">
                              <a:latin typeface="Cambria Math" panose="02040503050406030204" pitchFamily="18" charset="0"/>
                              <a:cs typeface="Calibri" charset="0"/>
                            </a:rPr>
                            <m:t>𝑑𝑜𝑐</m:t>
                          </m:r>
                        </m:e>
                        <m:sub>
                          <m:r>
                            <a:rPr lang="fr-CH" sz="2200" b="0" i="1" smtClean="0">
                              <a:latin typeface="Cambria Math" panose="02040503050406030204" pitchFamily="18" charset="0"/>
                              <a:cs typeface="Calibri" charset="0"/>
                            </a:rPr>
                            <m:t>2</m:t>
                          </m:r>
                        </m:sub>
                      </m:sSub>
                      <m:r>
                        <a:rPr lang="fr-CH" sz="2200" b="0" i="1" smtClean="0">
                          <a:latin typeface="Cambria Math" panose="02040503050406030204" pitchFamily="18" charset="0"/>
                          <a:cs typeface="Calibri" charset="0"/>
                        </a:rPr>
                        <m:t>)</m:t>
                      </m:r>
                    </m:oMath>
                  </m:oMathPara>
                </a14:m>
                <a:br>
                  <a:rPr lang="fr-FR" sz="2200" dirty="0">
                    <a:latin typeface="Calibri" charset="0"/>
                    <a:ea typeface="Calibri" charset="0"/>
                    <a:cs typeface="Calibri" charset="0"/>
                  </a:rPr>
                </a:br>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Axiom</a:t>
                </a:r>
                <a:r>
                  <a:rPr lang="fr-FR" sz="2200" dirty="0">
                    <a:latin typeface="Calibri" charset="0"/>
                    <a:ea typeface="Calibri" charset="0"/>
                    <a:cs typeface="Calibri" charset="0"/>
                  </a:rPr>
                  <a:t>: </a:t>
                </a:r>
                <a:br>
                  <a:rPr lang="en-US" sz="2200" dirty="0">
                    <a:latin typeface="Calibri" charset="0"/>
                    <a:ea typeface="Calibri" charset="0"/>
                    <a:cs typeface="Calibri" charset="0"/>
                  </a:rPr>
                </a:br>
                <a14:m>
                  <m:oMathPara xmlns:m="http://schemas.openxmlformats.org/officeDocument/2006/math">
                    <m:oMathParaPr>
                      <m:jc m:val="centerGroup"/>
                    </m:oMathParaPr>
                    <m:oMath xmlns:m="http://schemas.openxmlformats.org/officeDocument/2006/math">
                      <m:r>
                        <a:rPr lang="fr-CH" sz="2200" b="0" i="0" smtClean="0">
                          <a:latin typeface="Cambria Math" panose="02040503050406030204" pitchFamily="18" charset="0"/>
                          <a:ea typeface="Calibri" charset="0"/>
                          <a:cs typeface="Calibri" charset="0"/>
                        </a:rPr>
                        <m:t>0</m:t>
                      </m:r>
                      <m:r>
                        <a:rPr lang="fr-CH" sz="2200" b="0" i="1" smtClean="0">
                          <a:latin typeface="Cambria Math" panose="02040503050406030204" pitchFamily="18" charset="0"/>
                          <a:ea typeface="Cambria Math" panose="02040503050406030204" pitchFamily="18" charset="0"/>
                          <a:cs typeface="Calibri" charset="0"/>
                        </a:rPr>
                        <m:t>≤</m:t>
                      </m:r>
                      <m:r>
                        <a:rPr lang="fr-CH" sz="2200" i="1">
                          <a:latin typeface="Cambria Math" panose="02040503050406030204" pitchFamily="18" charset="0"/>
                          <a:ea typeface="Calibri" charset="0"/>
                          <a:cs typeface="Calibri" charset="0"/>
                        </a:rPr>
                        <m:t>𝑠𝑖𝑚𝑖𝑙𝑎𝑟</m:t>
                      </m:r>
                      <m:r>
                        <a:rPr lang="fr-CH" sz="2200" i="1">
                          <a:latin typeface="Cambria Math" panose="02040503050406030204" pitchFamily="18" charset="0"/>
                          <a:ea typeface="Calibri" charset="0"/>
                          <a:cs typeface="Calibri" charset="0"/>
                        </a:rPr>
                        <m:t>(</m:t>
                      </m:r>
                      <m:sSub>
                        <m:sSubPr>
                          <m:ctrlPr>
                            <a:rPr lang="fr-CH" sz="2200" i="1">
                              <a:latin typeface="Cambria Math" panose="02040503050406030204" pitchFamily="18" charset="0"/>
                              <a:cs typeface="Calibri" charset="0"/>
                            </a:rPr>
                          </m:ctrlPr>
                        </m:sSubPr>
                        <m:e>
                          <m:r>
                            <a:rPr lang="fr-CH" sz="2200" i="1">
                              <a:latin typeface="Cambria Math" panose="02040503050406030204" pitchFamily="18" charset="0"/>
                              <a:cs typeface="Calibri" charset="0"/>
                            </a:rPr>
                            <m:t>𝑑𝑜𝑐</m:t>
                          </m:r>
                        </m:e>
                        <m:sub>
                          <m:r>
                            <a:rPr lang="fr-CH" sz="2200" i="1">
                              <a:latin typeface="Cambria Math" panose="02040503050406030204" pitchFamily="18" charset="0"/>
                              <a:cs typeface="Calibri" charset="0"/>
                            </a:rPr>
                            <m:t>1</m:t>
                          </m:r>
                        </m:sub>
                      </m:sSub>
                      <m:r>
                        <a:rPr lang="fr-CH" sz="2200" i="1">
                          <a:latin typeface="Cambria Math" panose="02040503050406030204" pitchFamily="18" charset="0"/>
                          <a:cs typeface="Calibri" charset="0"/>
                        </a:rPr>
                        <m:t>,</m:t>
                      </m:r>
                      <m:sSub>
                        <m:sSubPr>
                          <m:ctrlPr>
                            <a:rPr lang="fr-CH" sz="2200" i="1">
                              <a:latin typeface="Cambria Math" panose="02040503050406030204" pitchFamily="18" charset="0"/>
                              <a:cs typeface="Calibri" charset="0"/>
                            </a:rPr>
                          </m:ctrlPr>
                        </m:sSubPr>
                        <m:e>
                          <m:r>
                            <a:rPr lang="fr-CH" sz="2200" i="1">
                              <a:latin typeface="Cambria Math" panose="02040503050406030204" pitchFamily="18" charset="0"/>
                              <a:cs typeface="Calibri" charset="0"/>
                            </a:rPr>
                            <m:t>𝑑𝑜𝑐</m:t>
                          </m:r>
                        </m:e>
                        <m:sub>
                          <m:r>
                            <a:rPr lang="fr-CH" sz="2200" i="1">
                              <a:latin typeface="Cambria Math" panose="02040503050406030204" pitchFamily="18" charset="0"/>
                              <a:cs typeface="Calibri" charset="0"/>
                            </a:rPr>
                            <m:t>2</m:t>
                          </m:r>
                        </m:sub>
                      </m:sSub>
                      <m:r>
                        <a:rPr lang="fr-CH" sz="2200" i="1">
                          <a:latin typeface="Cambria Math" panose="02040503050406030204" pitchFamily="18" charset="0"/>
                          <a:cs typeface="Calibri" charset="0"/>
                        </a:rPr>
                        <m:t>)</m:t>
                      </m:r>
                      <m:r>
                        <a:rPr lang="fr-CH" sz="2200" i="1" smtClean="0">
                          <a:latin typeface="Cambria Math" panose="02040503050406030204" pitchFamily="18" charset="0"/>
                          <a:ea typeface="Cambria Math" panose="02040503050406030204" pitchFamily="18" charset="0"/>
                          <a:cs typeface="Calibri" charset="0"/>
                        </a:rPr>
                        <m:t>≤</m:t>
                      </m:r>
                      <m:r>
                        <a:rPr lang="fr-CH" sz="2200" b="0" i="1" smtClean="0">
                          <a:latin typeface="Cambria Math" panose="02040503050406030204" pitchFamily="18" charset="0"/>
                          <a:ea typeface="Cambria Math" panose="02040503050406030204" pitchFamily="18" charset="0"/>
                          <a:cs typeface="Calibri" charset="0"/>
                        </a:rPr>
                        <m:t>1</m:t>
                      </m:r>
                    </m:oMath>
                  </m:oMathPara>
                </a14:m>
                <a:br>
                  <a:rPr lang="fr-FR" sz="2200" dirty="0">
                    <a:latin typeface="Calibri" charset="0"/>
                    <a:ea typeface="Calibri" charset="0"/>
                    <a:cs typeface="Calibri" charset="0"/>
                  </a:rPr>
                </a:br>
                <a:endParaRPr lang="fr-FR" sz="2200" dirty="0">
                  <a:latin typeface="Calibri" charset="0"/>
                  <a:ea typeface="Calibri" charset="0"/>
                  <a:cs typeface="Calibri" charset="0"/>
                </a:endParaRPr>
              </a:p>
              <a:p>
                <a:pPr marL="0" lvl="1" algn="l"/>
                <a:endParaRPr lang="en-US" sz="2200" dirty="0">
                  <a:latin typeface="Calibri" charset="0"/>
                  <a:ea typeface="Calibri" charset="0"/>
                  <a:cs typeface="Calibri" charset="0"/>
                </a:endParaRPr>
              </a:p>
            </p:txBody>
          </p:sp>
        </mc:Choice>
        <mc:Fallback xmlns="">
          <p:sp>
            <p:nvSpPr>
              <p:cNvPr id="17" name="Rectangle 16"/>
              <p:cNvSpPr>
                <a:spLocks noRot="1" noChangeAspect="1" noMove="1" noResize="1" noEditPoints="1" noAdjustHandles="1" noChangeArrowheads="1" noChangeShapeType="1" noTextEdit="1"/>
              </p:cNvSpPr>
              <p:nvPr/>
            </p:nvSpPr>
            <p:spPr bwMode="auto">
              <a:xfrm>
                <a:off x="7820515" y="217897"/>
                <a:ext cx="3919086" cy="2994333"/>
              </a:xfrm>
              <a:prstGeom prst="rect">
                <a:avLst/>
              </a:prstGeom>
              <a:blipFill>
                <a:blip r:embed="rId6"/>
                <a:stretch>
                  <a:fillRect l="-1290" r="-2581"/>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18" name="Text Box 5">
            <a:extLst>
              <a:ext uri="{FF2B5EF4-FFF2-40B4-BE49-F238E27FC236}">
                <a16:creationId xmlns:a16="http://schemas.microsoft.com/office/drawing/2014/main" id="{25843693-C0FE-DB49-868B-D75C12AC83E0}"/>
              </a:ext>
            </a:extLst>
          </p:cNvPr>
          <p:cNvSpPr txBox="1">
            <a:spLocks noChangeArrowheads="1"/>
          </p:cNvSpPr>
          <p:nvPr/>
        </p:nvSpPr>
        <p:spPr bwMode="auto">
          <a:xfrm>
            <a:off x="5471893" y="3461757"/>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10373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4EECC-3EE4-734F-9FF5-737A6AC0AD11}"/>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BC2E173E-F243-E047-8D5B-821601AE2478}"/>
              </a:ext>
            </a:extLst>
          </p:cNvPr>
          <p:cNvSpPr>
            <a:spLocks noGrp="1"/>
          </p:cNvSpPr>
          <p:nvPr>
            <p:ph idx="1"/>
          </p:nvPr>
        </p:nvSpPr>
        <p:spPr>
          <a:xfrm>
            <a:off x="6947744" y="2304628"/>
            <a:ext cx="4320480" cy="4608512"/>
          </a:xfrm>
        </p:spPr>
        <p:txBody>
          <a:bodyPr/>
          <a:lstStyle/>
          <a:p>
            <a:r>
              <a:rPr lang="en-US" sz="3200" dirty="0"/>
              <a:t>Searching information</a:t>
            </a:r>
          </a:p>
          <a:p>
            <a:r>
              <a:rPr lang="en-US" sz="3200" dirty="0"/>
              <a:t>Event notification</a:t>
            </a:r>
          </a:p>
          <a:p>
            <a:r>
              <a:rPr lang="en-US" sz="3200" dirty="0"/>
              <a:t>Prediction</a:t>
            </a:r>
          </a:p>
          <a:p>
            <a:r>
              <a:rPr lang="en-US" sz="3200" dirty="0"/>
              <a:t>Classification</a:t>
            </a:r>
          </a:p>
          <a:p>
            <a:r>
              <a:rPr lang="en-US" sz="3200" dirty="0"/>
              <a:t>Recommendation</a:t>
            </a:r>
          </a:p>
          <a:p>
            <a:r>
              <a:rPr lang="en-US" sz="3200" dirty="0"/>
              <a:t>Summarization</a:t>
            </a:r>
          </a:p>
          <a:p>
            <a:r>
              <a:rPr lang="en-US" sz="3200" dirty="0"/>
              <a:t>Question answering</a:t>
            </a:r>
          </a:p>
          <a:p>
            <a:r>
              <a:rPr lang="en-US" sz="3200" dirty="0"/>
              <a:t>…</a:t>
            </a:r>
          </a:p>
        </p:txBody>
      </p:sp>
      <p:sp>
        <p:nvSpPr>
          <p:cNvPr id="4" name="Footer Placeholder 3">
            <a:extLst>
              <a:ext uri="{FF2B5EF4-FFF2-40B4-BE49-F238E27FC236}">
                <a16:creationId xmlns:a16="http://schemas.microsoft.com/office/drawing/2014/main" id="{FF499F64-C30D-AE48-88BA-33060B2A141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Rectangle 4">
            <a:extLst>
              <a:ext uri="{FF2B5EF4-FFF2-40B4-BE49-F238E27FC236}">
                <a16:creationId xmlns:a16="http://schemas.microsoft.com/office/drawing/2014/main" id="{5987608F-BF56-CB41-8026-586F30E9A753}"/>
              </a:ext>
            </a:extLst>
          </p:cNvPr>
          <p:cNvSpPr/>
          <p:nvPr/>
        </p:nvSpPr>
        <p:spPr>
          <a:xfrm>
            <a:off x="323007" y="1675427"/>
            <a:ext cx="5937250" cy="2554545"/>
          </a:xfrm>
          <a:prstGeom prst="rect">
            <a:avLst/>
          </a:prstGeom>
        </p:spPr>
        <p:txBody>
          <a:bodyPr>
            <a:spAutoFit/>
          </a:bodyPr>
          <a:lstStyle/>
          <a:p>
            <a:pPr lvl="1" algn="l"/>
            <a:r>
              <a:rPr lang="fr-FR" sz="2000" dirty="0">
                <a:latin typeface="Calibri" panose="020F0502020204030204" pitchFamily="34" charset="0"/>
                <a:cs typeface="Calibri" panose="020F0502020204030204" pitchFamily="34" charset="0"/>
              </a:rPr>
              <a:t>IS </a:t>
            </a:r>
            <a:r>
              <a:rPr lang="fr-FR" sz="2000" dirty="0" err="1">
                <a:latin typeface="Calibri" panose="020F0502020204030204" pitchFamily="34" charset="0"/>
                <a:cs typeface="Calibri" panose="020F0502020204030204" pitchFamily="34" charset="0"/>
              </a:rPr>
              <a:t>academia</a:t>
            </a:r>
            <a:r>
              <a:rPr lang="fr-FR" sz="2000" dirty="0">
                <a:latin typeface="Calibri" panose="020F0502020204030204" pitchFamily="34" charset="0"/>
                <a:cs typeface="Calibri" panose="020F0502020204030204" pitchFamily="34" charset="0"/>
              </a:rPr>
              <a:t>: course registration, grades, …</a:t>
            </a:r>
          </a:p>
          <a:p>
            <a:pPr lvl="1" algn="l"/>
            <a:r>
              <a:rPr lang="fr-FR" sz="2000" dirty="0">
                <a:latin typeface="Calibri" panose="020F0502020204030204" pitchFamily="34" charset="0"/>
                <a:cs typeface="Calibri" panose="020F0502020204030204" pitchFamily="34" charset="0"/>
              </a:rPr>
              <a:t>Moodle: course information, slides, …</a:t>
            </a:r>
          </a:p>
          <a:p>
            <a:pPr lvl="1" algn="l"/>
            <a:r>
              <a:rPr lang="fr-FR" sz="2000" dirty="0">
                <a:latin typeface="Calibri" panose="020F0502020204030204" pitchFamily="34" charset="0"/>
                <a:cs typeface="Calibri" panose="020F0502020204030204" pitchFamily="34" charset="0"/>
              </a:rPr>
              <a:t>Bank </a:t>
            </a:r>
            <a:r>
              <a:rPr lang="fr-FR" sz="2000" dirty="0" err="1">
                <a:latin typeface="Calibri" panose="020F0502020204030204" pitchFamily="34" charset="0"/>
                <a:cs typeface="Calibri" panose="020F0502020204030204" pitchFamily="34" charset="0"/>
              </a:rPr>
              <a:t>account</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payments</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savings</a:t>
            </a:r>
            <a:r>
              <a:rPr lang="fr-FR" sz="2000" dirty="0">
                <a:latin typeface="Calibri" panose="020F0502020204030204" pitchFamily="34" charset="0"/>
                <a:cs typeface="Calibri" panose="020F0502020204030204" pitchFamily="34" charset="0"/>
              </a:rPr>
              <a:t>, ….</a:t>
            </a:r>
          </a:p>
          <a:p>
            <a:pPr lvl="1" algn="l"/>
            <a:r>
              <a:rPr lang="fr-FR" sz="2000" dirty="0">
                <a:latin typeface="Calibri" panose="020F0502020204030204" pitchFamily="34" charset="0"/>
                <a:cs typeface="Calibri" panose="020F0502020204030204" pitchFamily="34" charset="0"/>
              </a:rPr>
              <a:t>Library system: </a:t>
            </a:r>
            <a:r>
              <a:rPr lang="fr-FR" sz="2000" dirty="0" err="1">
                <a:latin typeface="Calibri" panose="020F0502020204030204" pitchFamily="34" charset="0"/>
                <a:cs typeface="Calibri" panose="020F0502020204030204" pitchFamily="34" charset="0"/>
              </a:rPr>
              <a:t>literature</a:t>
            </a:r>
            <a:endParaRPr lang="fr-FR" sz="2000" dirty="0">
              <a:latin typeface="Calibri" panose="020F0502020204030204" pitchFamily="34" charset="0"/>
              <a:cs typeface="Calibri" panose="020F0502020204030204" pitchFamily="34" charset="0"/>
            </a:endParaRPr>
          </a:p>
          <a:p>
            <a:pPr lvl="1" algn="l"/>
            <a:r>
              <a:rPr lang="fr-FR" sz="2000" dirty="0" err="1">
                <a:latin typeface="Calibri" panose="020F0502020204030204" pitchFamily="34" charset="0"/>
                <a:cs typeface="Calibri" panose="020F0502020204030204" pitchFamily="34" charset="0"/>
              </a:rPr>
              <a:t>Search</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engine</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where</a:t>
            </a:r>
            <a:r>
              <a:rPr lang="fr-FR" sz="2000" dirty="0">
                <a:latin typeface="Calibri" panose="020F0502020204030204" pitchFamily="34" charset="0"/>
                <a:cs typeface="Calibri" panose="020F0502020204030204" pitchFamily="34" charset="0"/>
              </a:rPr>
              <a:t> to </a:t>
            </a:r>
            <a:r>
              <a:rPr lang="fr-FR" sz="2000" dirty="0" err="1">
                <a:latin typeface="Calibri" panose="020F0502020204030204" pitchFamily="34" charset="0"/>
                <a:cs typeface="Calibri" panose="020F0502020204030204" pitchFamily="34" charset="0"/>
              </a:rPr>
              <a:t>find</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food</a:t>
            </a:r>
            <a:r>
              <a:rPr lang="fr-FR" sz="2000" dirty="0">
                <a:latin typeface="Calibri" panose="020F0502020204030204" pitchFamily="34" charset="0"/>
                <a:cs typeface="Calibri" panose="020F0502020204030204" pitchFamily="34" charset="0"/>
              </a:rPr>
              <a:t>, …</a:t>
            </a:r>
          </a:p>
          <a:p>
            <a:pPr lvl="1" algn="l"/>
            <a:r>
              <a:rPr lang="fr-FR" sz="2000" dirty="0">
                <a:latin typeface="Calibri" panose="020F0502020204030204" pitchFamily="34" charset="0"/>
                <a:cs typeface="Calibri" panose="020F0502020204030204" pitchFamily="34" charset="0"/>
              </a:rPr>
              <a:t>Facebook, </a:t>
            </a:r>
            <a:r>
              <a:rPr lang="fr-FR" sz="2000" dirty="0" err="1">
                <a:latin typeface="Calibri" panose="020F0502020204030204" pitchFamily="34" charset="0"/>
                <a:cs typeface="Calibri" panose="020F0502020204030204" pitchFamily="34" charset="0"/>
              </a:rPr>
              <a:t>TikTok</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connecting</a:t>
            </a:r>
            <a:r>
              <a:rPr lang="fr-FR" sz="2000" dirty="0">
                <a:latin typeface="Calibri" panose="020F0502020204030204" pitchFamily="34" charset="0"/>
                <a:cs typeface="Calibri" panose="020F0502020204030204" pitchFamily="34" charset="0"/>
              </a:rPr>
              <a:t> to </a:t>
            </a:r>
            <a:r>
              <a:rPr lang="fr-FR" sz="2000" dirty="0" err="1">
                <a:latin typeface="Calibri" panose="020F0502020204030204" pitchFamily="34" charset="0"/>
                <a:cs typeface="Calibri" panose="020F0502020204030204" pitchFamily="34" charset="0"/>
              </a:rPr>
              <a:t>friends</a:t>
            </a:r>
            <a:r>
              <a:rPr lang="fr-FR" sz="2000" dirty="0">
                <a:latin typeface="Calibri" panose="020F0502020204030204" pitchFamily="34" charset="0"/>
                <a:cs typeface="Calibri" panose="020F0502020204030204" pitchFamily="34" charset="0"/>
              </a:rPr>
              <a:t>, news, …</a:t>
            </a:r>
          </a:p>
          <a:p>
            <a:pPr lvl="1" algn="l"/>
            <a:r>
              <a:rPr lang="fr-FR" sz="2000" dirty="0">
                <a:latin typeface="Calibri" panose="020F0502020204030204" pitchFamily="34" charset="0"/>
                <a:cs typeface="Calibri" panose="020F0502020204030204" pitchFamily="34" charset="0"/>
              </a:rPr>
              <a:t>Google </a:t>
            </a:r>
            <a:r>
              <a:rPr lang="fr-FR" sz="2000" dirty="0" err="1">
                <a:latin typeface="Calibri" panose="020F0502020204030204" pitchFamily="34" charset="0"/>
                <a:cs typeface="Calibri" panose="020F0502020204030204" pitchFamily="34" charset="0"/>
              </a:rPr>
              <a:t>maps</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finding</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your</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way</a:t>
            </a:r>
            <a:endParaRPr lang="fr-FR" sz="2000" dirty="0">
              <a:latin typeface="Calibri" panose="020F0502020204030204" pitchFamily="34" charset="0"/>
              <a:cs typeface="Calibri" panose="020F0502020204030204" pitchFamily="34" charset="0"/>
            </a:endParaRPr>
          </a:p>
          <a:p>
            <a:pPr lvl="1" algn="l"/>
            <a:r>
              <a:rPr lang="fr-FR" sz="2000" dirty="0">
                <a:latin typeface="Calibri" panose="020F0502020204030204" pitchFamily="34" charset="0"/>
                <a:cs typeface="Calibri" panose="020F0502020204030204" pitchFamily="34" charset="0"/>
              </a:rPr>
              <a:t>Campus </a:t>
            </a:r>
            <a:r>
              <a:rPr lang="fr-FR" sz="2000" dirty="0" err="1">
                <a:latin typeface="Calibri" panose="020F0502020204030204" pitchFamily="34" charset="0"/>
                <a:cs typeface="Calibri" panose="020F0502020204030204" pitchFamily="34" charset="0"/>
              </a:rPr>
              <a:t>map</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finding</a:t>
            </a:r>
            <a:r>
              <a:rPr lang="fr-FR" sz="2000" dirty="0">
                <a:latin typeface="Calibri" panose="020F0502020204030204" pitchFamily="34" charset="0"/>
                <a:cs typeface="Calibri" panose="020F0502020204030204" pitchFamily="34" charset="0"/>
              </a:rPr>
              <a:t> lecture hall</a:t>
            </a:r>
          </a:p>
        </p:txBody>
      </p:sp>
    </p:spTree>
    <p:extLst>
      <p:ext uri="{BB962C8B-B14F-4D97-AF65-F5344CB8AC3E}">
        <p14:creationId xmlns:p14="http://schemas.microsoft.com/office/powerpoint/2010/main" val="2830022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49A0A-BE78-8F44-81E8-367943AC4EC4}"/>
              </a:ext>
            </a:extLst>
          </p:cNvPr>
          <p:cNvSpPr>
            <a:spLocks noGrp="1"/>
          </p:cNvSpPr>
          <p:nvPr>
            <p:ph type="title"/>
          </p:nvPr>
        </p:nvSpPr>
        <p:spPr/>
        <p:txBody>
          <a:bodyPr/>
          <a:lstStyle/>
          <a:p>
            <a:r>
              <a:rPr lang="en-US" dirty="0"/>
              <a:t>Types and Sources of Data</a:t>
            </a:r>
          </a:p>
        </p:txBody>
      </p:sp>
      <p:sp>
        <p:nvSpPr>
          <p:cNvPr id="3" name="Content Placeholder 2">
            <a:extLst>
              <a:ext uri="{FF2B5EF4-FFF2-40B4-BE49-F238E27FC236}">
                <a16:creationId xmlns:a16="http://schemas.microsoft.com/office/drawing/2014/main" id="{7A50197A-A7B6-474E-86F7-4139608F1672}"/>
              </a:ext>
            </a:extLst>
          </p:cNvPr>
          <p:cNvSpPr>
            <a:spLocks noGrp="1"/>
          </p:cNvSpPr>
          <p:nvPr>
            <p:ph idx="1"/>
          </p:nvPr>
        </p:nvSpPr>
        <p:spPr>
          <a:xfrm>
            <a:off x="6227663" y="2569904"/>
            <a:ext cx="5850599" cy="4643575"/>
          </a:xfrm>
        </p:spPr>
        <p:txBody>
          <a:bodyPr/>
          <a:lstStyle/>
          <a:p>
            <a:r>
              <a:rPr lang="en-US" dirty="0"/>
              <a:t>Text</a:t>
            </a:r>
          </a:p>
          <a:p>
            <a:r>
              <a:rPr lang="en-US" dirty="0"/>
              <a:t>Structured database</a:t>
            </a:r>
          </a:p>
          <a:p>
            <a:r>
              <a:rPr lang="en-US" dirty="0"/>
              <a:t>Knowledge bases</a:t>
            </a:r>
          </a:p>
          <a:p>
            <a:r>
              <a:rPr lang="en-US" dirty="0"/>
              <a:t>Social networks</a:t>
            </a:r>
          </a:p>
          <a:p>
            <a:r>
              <a:rPr lang="en-US" dirty="0"/>
              <a:t>Sensors</a:t>
            </a:r>
          </a:p>
          <a:p>
            <a:r>
              <a:rPr lang="en-US" dirty="0"/>
              <a:t>Images and videos</a:t>
            </a:r>
          </a:p>
        </p:txBody>
      </p:sp>
      <p:sp>
        <p:nvSpPr>
          <p:cNvPr id="4" name="Footer Placeholder 3">
            <a:extLst>
              <a:ext uri="{FF2B5EF4-FFF2-40B4-BE49-F238E27FC236}">
                <a16:creationId xmlns:a16="http://schemas.microsoft.com/office/drawing/2014/main" id="{00128696-B5BF-2C45-A696-49048B72CBD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6" name="Rectangle 5">
            <a:extLst>
              <a:ext uri="{FF2B5EF4-FFF2-40B4-BE49-F238E27FC236}">
                <a16:creationId xmlns:a16="http://schemas.microsoft.com/office/drawing/2014/main" id="{34EC5CCE-91F7-FE40-8D49-AFF4527B170D}"/>
              </a:ext>
            </a:extLst>
          </p:cNvPr>
          <p:cNvSpPr/>
          <p:nvPr/>
        </p:nvSpPr>
        <p:spPr>
          <a:xfrm>
            <a:off x="323007" y="1675427"/>
            <a:ext cx="5937250" cy="2554545"/>
          </a:xfrm>
          <a:prstGeom prst="rect">
            <a:avLst/>
          </a:prstGeom>
        </p:spPr>
        <p:txBody>
          <a:bodyPr>
            <a:spAutoFit/>
          </a:bodyPr>
          <a:lstStyle/>
          <a:p>
            <a:pPr lvl="1" algn="l"/>
            <a:r>
              <a:rPr lang="fr-FR" sz="2000" dirty="0">
                <a:latin typeface="Calibri" panose="020F0502020204030204" pitchFamily="34" charset="0"/>
                <a:cs typeface="Calibri" panose="020F0502020204030204" pitchFamily="34" charset="0"/>
              </a:rPr>
              <a:t>IS </a:t>
            </a:r>
            <a:r>
              <a:rPr lang="fr-FR" sz="2000" dirty="0" err="1">
                <a:latin typeface="Calibri" panose="020F0502020204030204" pitchFamily="34" charset="0"/>
                <a:cs typeface="Calibri" panose="020F0502020204030204" pitchFamily="34" charset="0"/>
              </a:rPr>
              <a:t>academia</a:t>
            </a:r>
            <a:r>
              <a:rPr lang="fr-FR" sz="2000" dirty="0">
                <a:latin typeface="Calibri" panose="020F0502020204030204" pitchFamily="34" charset="0"/>
                <a:cs typeface="Calibri" panose="020F0502020204030204" pitchFamily="34" charset="0"/>
              </a:rPr>
              <a:t>: course registration, grades, …</a:t>
            </a:r>
          </a:p>
          <a:p>
            <a:pPr lvl="1" algn="l"/>
            <a:r>
              <a:rPr lang="fr-FR" sz="2000" dirty="0">
                <a:latin typeface="Calibri" panose="020F0502020204030204" pitchFamily="34" charset="0"/>
                <a:cs typeface="Calibri" panose="020F0502020204030204" pitchFamily="34" charset="0"/>
              </a:rPr>
              <a:t>Moodle: course information, slides, …</a:t>
            </a:r>
          </a:p>
          <a:p>
            <a:pPr lvl="1" algn="l"/>
            <a:r>
              <a:rPr lang="fr-FR" sz="2000" dirty="0">
                <a:latin typeface="Calibri" panose="020F0502020204030204" pitchFamily="34" charset="0"/>
                <a:cs typeface="Calibri" panose="020F0502020204030204" pitchFamily="34" charset="0"/>
              </a:rPr>
              <a:t>Bank </a:t>
            </a:r>
            <a:r>
              <a:rPr lang="fr-FR" sz="2000" dirty="0" err="1">
                <a:latin typeface="Calibri" panose="020F0502020204030204" pitchFamily="34" charset="0"/>
                <a:cs typeface="Calibri" panose="020F0502020204030204" pitchFamily="34" charset="0"/>
              </a:rPr>
              <a:t>account</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payments</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savings</a:t>
            </a:r>
            <a:r>
              <a:rPr lang="fr-FR" sz="2000" dirty="0">
                <a:latin typeface="Calibri" panose="020F0502020204030204" pitchFamily="34" charset="0"/>
                <a:cs typeface="Calibri" panose="020F0502020204030204" pitchFamily="34" charset="0"/>
              </a:rPr>
              <a:t>, ….</a:t>
            </a:r>
          </a:p>
          <a:p>
            <a:pPr lvl="1" algn="l"/>
            <a:r>
              <a:rPr lang="fr-FR" sz="2000" dirty="0">
                <a:latin typeface="Calibri" panose="020F0502020204030204" pitchFamily="34" charset="0"/>
                <a:cs typeface="Calibri" panose="020F0502020204030204" pitchFamily="34" charset="0"/>
              </a:rPr>
              <a:t>Library system: </a:t>
            </a:r>
            <a:r>
              <a:rPr lang="fr-FR" sz="2000" dirty="0" err="1">
                <a:latin typeface="Calibri" panose="020F0502020204030204" pitchFamily="34" charset="0"/>
                <a:cs typeface="Calibri" panose="020F0502020204030204" pitchFamily="34" charset="0"/>
              </a:rPr>
              <a:t>literature</a:t>
            </a:r>
            <a:endParaRPr lang="fr-FR" sz="2000" dirty="0">
              <a:latin typeface="Calibri" panose="020F0502020204030204" pitchFamily="34" charset="0"/>
              <a:cs typeface="Calibri" panose="020F0502020204030204" pitchFamily="34" charset="0"/>
            </a:endParaRPr>
          </a:p>
          <a:p>
            <a:pPr lvl="1" algn="l"/>
            <a:r>
              <a:rPr lang="fr-FR" sz="2000" dirty="0" err="1">
                <a:latin typeface="Calibri" panose="020F0502020204030204" pitchFamily="34" charset="0"/>
                <a:cs typeface="Calibri" panose="020F0502020204030204" pitchFamily="34" charset="0"/>
              </a:rPr>
              <a:t>Search</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engine</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where</a:t>
            </a:r>
            <a:r>
              <a:rPr lang="fr-FR" sz="2000" dirty="0">
                <a:latin typeface="Calibri" panose="020F0502020204030204" pitchFamily="34" charset="0"/>
                <a:cs typeface="Calibri" panose="020F0502020204030204" pitchFamily="34" charset="0"/>
              </a:rPr>
              <a:t> to </a:t>
            </a:r>
            <a:r>
              <a:rPr lang="fr-FR" sz="2000" dirty="0" err="1">
                <a:latin typeface="Calibri" panose="020F0502020204030204" pitchFamily="34" charset="0"/>
                <a:cs typeface="Calibri" panose="020F0502020204030204" pitchFamily="34" charset="0"/>
              </a:rPr>
              <a:t>find</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food</a:t>
            </a:r>
            <a:r>
              <a:rPr lang="fr-FR" sz="2000" dirty="0">
                <a:latin typeface="Calibri" panose="020F0502020204030204" pitchFamily="34" charset="0"/>
                <a:cs typeface="Calibri" panose="020F0502020204030204" pitchFamily="34" charset="0"/>
              </a:rPr>
              <a:t>, …</a:t>
            </a:r>
          </a:p>
          <a:p>
            <a:pPr lvl="1" algn="l"/>
            <a:r>
              <a:rPr lang="fr-FR" sz="2000" dirty="0">
                <a:latin typeface="Calibri" panose="020F0502020204030204" pitchFamily="34" charset="0"/>
                <a:cs typeface="Calibri" panose="020F0502020204030204" pitchFamily="34" charset="0"/>
              </a:rPr>
              <a:t>Facebook, </a:t>
            </a:r>
            <a:r>
              <a:rPr lang="fr-FR" sz="2000" dirty="0" err="1">
                <a:latin typeface="Calibri" panose="020F0502020204030204" pitchFamily="34" charset="0"/>
                <a:cs typeface="Calibri" panose="020F0502020204030204" pitchFamily="34" charset="0"/>
              </a:rPr>
              <a:t>TikTok</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connecting</a:t>
            </a:r>
            <a:r>
              <a:rPr lang="fr-FR" sz="2000" dirty="0">
                <a:latin typeface="Calibri" panose="020F0502020204030204" pitchFamily="34" charset="0"/>
                <a:cs typeface="Calibri" panose="020F0502020204030204" pitchFamily="34" charset="0"/>
              </a:rPr>
              <a:t> to </a:t>
            </a:r>
            <a:r>
              <a:rPr lang="fr-FR" sz="2000" dirty="0" err="1">
                <a:latin typeface="Calibri" panose="020F0502020204030204" pitchFamily="34" charset="0"/>
                <a:cs typeface="Calibri" panose="020F0502020204030204" pitchFamily="34" charset="0"/>
              </a:rPr>
              <a:t>friends</a:t>
            </a:r>
            <a:r>
              <a:rPr lang="fr-FR" sz="2000" dirty="0">
                <a:latin typeface="Calibri" panose="020F0502020204030204" pitchFamily="34" charset="0"/>
                <a:cs typeface="Calibri" panose="020F0502020204030204" pitchFamily="34" charset="0"/>
              </a:rPr>
              <a:t>, news, …</a:t>
            </a:r>
          </a:p>
          <a:p>
            <a:pPr lvl="1" algn="l"/>
            <a:r>
              <a:rPr lang="fr-FR" sz="2000" dirty="0">
                <a:latin typeface="Calibri" panose="020F0502020204030204" pitchFamily="34" charset="0"/>
                <a:cs typeface="Calibri" panose="020F0502020204030204" pitchFamily="34" charset="0"/>
              </a:rPr>
              <a:t>Google </a:t>
            </a:r>
            <a:r>
              <a:rPr lang="fr-FR" sz="2000" dirty="0" err="1">
                <a:latin typeface="Calibri" panose="020F0502020204030204" pitchFamily="34" charset="0"/>
                <a:cs typeface="Calibri" panose="020F0502020204030204" pitchFamily="34" charset="0"/>
              </a:rPr>
              <a:t>maps</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finding</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your</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way</a:t>
            </a:r>
            <a:endParaRPr lang="fr-FR" sz="2000" dirty="0">
              <a:latin typeface="Calibri" panose="020F0502020204030204" pitchFamily="34" charset="0"/>
              <a:cs typeface="Calibri" panose="020F0502020204030204" pitchFamily="34" charset="0"/>
            </a:endParaRPr>
          </a:p>
          <a:p>
            <a:pPr lvl="1" algn="l"/>
            <a:r>
              <a:rPr lang="fr-FR" sz="2000" dirty="0">
                <a:latin typeface="Calibri" panose="020F0502020204030204" pitchFamily="34" charset="0"/>
                <a:cs typeface="Calibri" panose="020F0502020204030204" pitchFamily="34" charset="0"/>
              </a:rPr>
              <a:t>Campus </a:t>
            </a:r>
            <a:r>
              <a:rPr lang="fr-FR" sz="2000" dirty="0" err="1">
                <a:latin typeface="Calibri" panose="020F0502020204030204" pitchFamily="34" charset="0"/>
                <a:cs typeface="Calibri" panose="020F0502020204030204" pitchFamily="34" charset="0"/>
              </a:rPr>
              <a:t>map</a:t>
            </a:r>
            <a:r>
              <a:rPr lang="fr-FR" sz="2000" dirty="0">
                <a:latin typeface="Calibri" panose="020F0502020204030204" pitchFamily="34" charset="0"/>
                <a:cs typeface="Calibri" panose="020F0502020204030204" pitchFamily="34" charset="0"/>
              </a:rPr>
              <a:t>: </a:t>
            </a:r>
            <a:r>
              <a:rPr lang="fr-FR" sz="2000" dirty="0" err="1">
                <a:latin typeface="Calibri" panose="020F0502020204030204" pitchFamily="34" charset="0"/>
                <a:cs typeface="Calibri" panose="020F0502020204030204" pitchFamily="34" charset="0"/>
              </a:rPr>
              <a:t>finding</a:t>
            </a:r>
            <a:r>
              <a:rPr lang="fr-FR" sz="2000" dirty="0">
                <a:latin typeface="Calibri" panose="020F0502020204030204" pitchFamily="34" charset="0"/>
                <a:cs typeface="Calibri" panose="020F0502020204030204" pitchFamily="34" charset="0"/>
              </a:rPr>
              <a:t> lecture hall</a:t>
            </a:r>
          </a:p>
        </p:txBody>
      </p:sp>
    </p:spTree>
    <p:extLst>
      <p:ext uri="{BB962C8B-B14F-4D97-AF65-F5344CB8AC3E}">
        <p14:creationId xmlns:p14="http://schemas.microsoft.com/office/powerpoint/2010/main" val="1301488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know that a model is good?</a:t>
            </a:r>
            <a:endParaRPr lang="fr-FR" dirty="0"/>
          </a:p>
        </p:txBody>
      </p:sp>
      <p:sp>
        <p:nvSpPr>
          <p:cNvPr id="3" name="Content Placeholder 2"/>
          <p:cNvSpPr>
            <a:spLocks noGrp="1"/>
          </p:cNvSpPr>
          <p:nvPr>
            <p:ph idx="1"/>
          </p:nvPr>
        </p:nvSpPr>
        <p:spPr/>
        <p:txBody>
          <a:bodyPr/>
          <a:lstStyle/>
          <a:p>
            <a:r>
              <a:rPr lang="en-US" dirty="0"/>
              <a:t>The model should represent some aspect of the real world</a:t>
            </a:r>
          </a:p>
          <a:p>
            <a:endParaRPr lang="en-US" dirty="0"/>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Text Box 5"/>
          <p:cNvSpPr txBox="1">
            <a:spLocks noChangeArrowheads="1"/>
          </p:cNvSpPr>
          <p:nvPr/>
        </p:nvSpPr>
        <p:spPr bwMode="auto">
          <a:xfrm>
            <a:off x="2165986" y="4376692"/>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Information System</a:t>
            </a:r>
          </a:p>
          <a:p>
            <a:pPr eaLnBrk="0" hangingPunct="0"/>
            <a:r>
              <a:rPr lang="en-US" sz="2500" b="1" dirty="0">
                <a:solidFill>
                  <a:schemeClr val="tx1"/>
                </a:solidFill>
                <a:latin typeface="Calibri"/>
                <a:cs typeface="Calibri"/>
              </a:rPr>
              <a:t>implements model M</a:t>
            </a:r>
            <a:endParaRPr lang="en-US" sz="4000" dirty="0">
              <a:solidFill>
                <a:schemeClr val="tx1"/>
              </a:solidFill>
              <a:latin typeface="Calibri"/>
              <a:cs typeface="Calibri"/>
            </a:endParaRPr>
          </a:p>
        </p:txBody>
      </p:sp>
      <p:pic>
        <p:nvPicPr>
          <p:cNvPr id="6" name="Picture 8" descr="TR00034_[1]"/>
          <p:cNvPicPr>
            <a:picLocks noChangeAspect="1" noChangeArrowheads="1"/>
          </p:cNvPicPr>
          <p:nvPr/>
        </p:nvPicPr>
        <p:blipFill>
          <a:blip r:embed="rId3" cstate="print"/>
          <a:srcRect/>
          <a:stretch>
            <a:fillRect/>
          </a:stretch>
        </p:blipFill>
        <p:spPr bwMode="auto">
          <a:xfrm flipH="1">
            <a:off x="7342850" y="3960813"/>
            <a:ext cx="2245923" cy="2246294"/>
          </a:xfrm>
          <a:prstGeom prst="rect">
            <a:avLst/>
          </a:prstGeom>
          <a:noFill/>
          <a:ln w="9525">
            <a:noFill/>
            <a:miter lim="800000"/>
            <a:headEnd/>
            <a:tailEnd/>
          </a:ln>
        </p:spPr>
      </p:pic>
      <p:sp>
        <p:nvSpPr>
          <p:cNvPr id="7" name="AutoShape 9"/>
          <p:cNvSpPr>
            <a:spLocks noChangeArrowheads="1"/>
          </p:cNvSpPr>
          <p:nvPr/>
        </p:nvSpPr>
        <p:spPr bwMode="auto">
          <a:xfrm>
            <a:off x="5752536" y="4543588"/>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0" name="Rectangle 10"/>
          <p:cNvSpPr>
            <a:spLocks noChangeArrowheads="1"/>
          </p:cNvSpPr>
          <p:nvPr/>
        </p:nvSpPr>
        <p:spPr bwMode="auto">
          <a:xfrm>
            <a:off x="5435575" y="3627220"/>
            <a:ext cx="2478995"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Interpretation</a:t>
            </a:r>
          </a:p>
        </p:txBody>
      </p:sp>
      <p:sp>
        <p:nvSpPr>
          <p:cNvPr id="20" name="Rectangle 10"/>
          <p:cNvSpPr>
            <a:spLocks noChangeArrowheads="1"/>
          </p:cNvSpPr>
          <p:nvPr/>
        </p:nvSpPr>
        <p:spPr bwMode="auto">
          <a:xfrm>
            <a:off x="7829730" y="6372914"/>
            <a:ext cx="1636832"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Reality R</a:t>
            </a:r>
          </a:p>
        </p:txBody>
      </p:sp>
      <p:sp>
        <p:nvSpPr>
          <p:cNvPr id="8" name="TextBox 7">
            <a:extLst>
              <a:ext uri="{FF2B5EF4-FFF2-40B4-BE49-F238E27FC236}">
                <a16:creationId xmlns:a16="http://schemas.microsoft.com/office/drawing/2014/main" id="{9C7C81EA-A225-BE40-86FA-8A904AF242E0}"/>
              </a:ext>
            </a:extLst>
          </p:cNvPr>
          <p:cNvSpPr txBox="1"/>
          <p:nvPr/>
        </p:nvSpPr>
        <p:spPr>
          <a:xfrm>
            <a:off x="600374" y="6899897"/>
            <a:ext cx="9985555"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We have to </a:t>
            </a:r>
            <a:r>
              <a:rPr lang="en-US" sz="2800" b="1" dirty="0">
                <a:latin typeface="Calibri" panose="020F0502020204030204" pitchFamily="34" charset="0"/>
                <a:cs typeface="Calibri" panose="020F0502020204030204" pitchFamily="34" charset="0"/>
              </a:rPr>
              <a:t>evaluate</a:t>
            </a:r>
            <a:r>
              <a:rPr lang="en-US" sz="2800" dirty="0">
                <a:latin typeface="Calibri" panose="020F0502020204030204" pitchFamily="34" charset="0"/>
                <a:cs typeface="Calibri" panose="020F0502020204030204" pitchFamily="34" charset="0"/>
              </a:rPr>
              <a:t> whether the model represents reality properly</a:t>
            </a:r>
          </a:p>
        </p:txBody>
      </p:sp>
    </p:spTree>
    <p:extLst>
      <p:ext uri="{BB962C8B-B14F-4D97-AF65-F5344CB8AC3E}">
        <p14:creationId xmlns:p14="http://schemas.microsoft.com/office/powerpoint/2010/main" val="1685828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pPr marL="742950" indent="-742950">
              <a:buAutoNum type="arabicPeriod"/>
            </a:pPr>
            <a:r>
              <a:rPr lang="en-US" dirty="0"/>
              <a:t>What is an Information System?</a:t>
            </a:r>
          </a:p>
          <a:p>
            <a:pPr marL="742950" indent="-742950">
              <a:buAutoNum type="arabicPeriod"/>
            </a:pPr>
            <a:r>
              <a:rPr lang="en-US" dirty="0"/>
              <a:t>Data Management</a:t>
            </a:r>
          </a:p>
          <a:p>
            <a:pPr marL="742950" indent="-742950">
              <a:buAutoNum type="arabicPeriod"/>
            </a:pPr>
            <a:r>
              <a:rPr lang="en-US" dirty="0"/>
              <a:t>Information Management</a:t>
            </a:r>
          </a:p>
          <a:p>
            <a:pPr marL="742950" indent="-742950">
              <a:buAutoNum type="arabicPeriod"/>
            </a:pPr>
            <a:r>
              <a:rPr lang="en-US" dirty="0"/>
              <a:t>Distributed Information Management</a:t>
            </a:r>
          </a:p>
          <a:p>
            <a:pPr marL="742950" indent="-742950">
              <a:buAutoNum type="arabicPeriod"/>
            </a:pPr>
            <a:endParaRPr lang="en-US" dirty="0"/>
          </a:p>
          <a:p>
            <a:pPr marL="742950" indent="-742950">
              <a:buAutoNum type="arabicPeriod"/>
            </a:pPr>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929961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Evaluation </a:t>
            </a:r>
            <a:r>
              <a:rPr lang="fr-FR" dirty="0" err="1"/>
              <a:t>is</a:t>
            </a:r>
            <a:r>
              <a:rPr lang="fr-FR" dirty="0"/>
              <a:t> hard!</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4153" y="2962701"/>
            <a:ext cx="2432245" cy="2162574"/>
          </a:xfrm>
          <a:prstGeom prst="rect">
            <a:avLst/>
          </a:prstGeom>
        </p:spPr>
      </p:pic>
      <p:pic>
        <p:nvPicPr>
          <p:cNvPr id="6" name="Picture 5"/>
          <p:cNvPicPr>
            <a:picLocks noChangeAspect="1"/>
          </p:cNvPicPr>
          <p:nvPr/>
        </p:nvPicPr>
        <p:blipFill>
          <a:blip r:embed="rId4"/>
          <a:stretch>
            <a:fillRect/>
          </a:stretch>
        </p:blipFill>
        <p:spPr>
          <a:xfrm>
            <a:off x="513853" y="3045878"/>
            <a:ext cx="2806437" cy="1925901"/>
          </a:xfrm>
          <a:prstGeom prst="rect">
            <a:avLst/>
          </a:prstGeom>
        </p:spPr>
      </p:pic>
      <p:sp>
        <p:nvSpPr>
          <p:cNvPr id="7" name="AutoShape 9"/>
          <p:cNvSpPr>
            <a:spLocks noChangeArrowheads="1"/>
          </p:cNvSpPr>
          <p:nvPr/>
        </p:nvSpPr>
        <p:spPr bwMode="auto">
          <a:xfrm>
            <a:off x="3413838" y="362810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8" name="Picture 7"/>
          <p:cNvPicPr>
            <a:picLocks noChangeAspect="1"/>
          </p:cNvPicPr>
          <p:nvPr/>
        </p:nvPicPr>
        <p:blipFill>
          <a:blip r:embed="rId5"/>
          <a:stretch>
            <a:fillRect/>
          </a:stretch>
        </p:blipFill>
        <p:spPr>
          <a:xfrm>
            <a:off x="8933164" y="4626220"/>
            <a:ext cx="2292069" cy="1960127"/>
          </a:xfrm>
          <a:prstGeom prst="rect">
            <a:avLst/>
          </a:prstGeom>
        </p:spPr>
      </p:pic>
      <p:sp>
        <p:nvSpPr>
          <p:cNvPr id="9" name="Rectangle 8"/>
          <p:cNvSpPr/>
          <p:nvPr/>
        </p:nvSpPr>
        <p:spPr>
          <a:xfrm>
            <a:off x="8480534" y="6705618"/>
            <a:ext cx="3167073"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Social organization</a:t>
            </a:r>
            <a:endParaRPr lang="fr-FR" sz="1300" dirty="0"/>
          </a:p>
        </p:txBody>
      </p:sp>
      <p:sp>
        <p:nvSpPr>
          <p:cNvPr id="10" name="AutoShape 9"/>
          <p:cNvSpPr>
            <a:spLocks noChangeArrowheads="1"/>
          </p:cNvSpPr>
          <p:nvPr/>
        </p:nvSpPr>
        <p:spPr bwMode="auto">
          <a:xfrm rot="2041929">
            <a:off x="7270105" y="4812774"/>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1" name="Picture 10"/>
          <p:cNvPicPr>
            <a:picLocks noChangeAspect="1"/>
          </p:cNvPicPr>
          <p:nvPr/>
        </p:nvPicPr>
        <p:blipFill>
          <a:blip r:embed="rId6"/>
          <a:stretch>
            <a:fillRect/>
          </a:stretch>
        </p:blipFill>
        <p:spPr>
          <a:xfrm>
            <a:off x="8839616" y="467424"/>
            <a:ext cx="2352780" cy="2091919"/>
          </a:xfrm>
          <a:prstGeom prst="rect">
            <a:avLst/>
          </a:prstGeom>
        </p:spPr>
      </p:pic>
      <p:sp>
        <p:nvSpPr>
          <p:cNvPr id="12" name="Rectangle 11"/>
          <p:cNvSpPr/>
          <p:nvPr/>
        </p:nvSpPr>
        <p:spPr>
          <a:xfrm>
            <a:off x="8438670" y="2546823"/>
            <a:ext cx="3160399"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Human knowledge</a:t>
            </a:r>
            <a:endParaRPr lang="fr-FR" sz="1300" dirty="0"/>
          </a:p>
        </p:txBody>
      </p:sp>
      <p:sp>
        <p:nvSpPr>
          <p:cNvPr id="13" name="AutoShape 9"/>
          <p:cNvSpPr>
            <a:spLocks noChangeArrowheads="1"/>
          </p:cNvSpPr>
          <p:nvPr/>
        </p:nvSpPr>
        <p:spPr bwMode="auto">
          <a:xfrm rot="19523881">
            <a:off x="7174403" y="223872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4" name="Rectangle 13"/>
          <p:cNvSpPr/>
          <p:nvPr/>
        </p:nvSpPr>
        <p:spPr>
          <a:xfrm>
            <a:off x="304691" y="4958924"/>
            <a:ext cx="3448939"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Physical phenomena</a:t>
            </a:r>
          </a:p>
        </p:txBody>
      </p:sp>
      <p:sp>
        <p:nvSpPr>
          <p:cNvPr id="15" name="Rectangle 14"/>
          <p:cNvSpPr/>
          <p:nvPr/>
        </p:nvSpPr>
        <p:spPr>
          <a:xfrm>
            <a:off x="3446870" y="2962701"/>
            <a:ext cx="1619299" cy="652862"/>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Science</a:t>
            </a:r>
            <a:endParaRPr lang="fr-FR" sz="1300" dirty="0"/>
          </a:p>
        </p:txBody>
      </p:sp>
      <p:sp>
        <p:nvSpPr>
          <p:cNvPr id="16" name="Rectangle 15"/>
          <p:cNvSpPr/>
          <p:nvPr/>
        </p:nvSpPr>
        <p:spPr>
          <a:xfrm>
            <a:off x="6215451" y="5125276"/>
            <a:ext cx="1835172" cy="1191471"/>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Business</a:t>
            </a:r>
          </a:p>
          <a:p>
            <a:r>
              <a:rPr lang="fr-FR" sz="3500" b="1" kern="0" dirty="0" err="1">
                <a:solidFill>
                  <a:srgbClr val="000000"/>
                </a:solidFill>
                <a:latin typeface="Calibri"/>
                <a:ea typeface="+mj-ea"/>
                <a:cs typeface="Calibri"/>
              </a:rPr>
              <a:t>Analysis</a:t>
            </a:r>
            <a:endParaRPr lang="fr-FR" sz="1300" dirty="0"/>
          </a:p>
        </p:txBody>
      </p:sp>
      <p:sp>
        <p:nvSpPr>
          <p:cNvPr id="17" name="Rectangle 16"/>
          <p:cNvSpPr/>
          <p:nvPr/>
        </p:nvSpPr>
        <p:spPr>
          <a:xfrm>
            <a:off x="4888038" y="1106832"/>
            <a:ext cx="2463505" cy="1191471"/>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Information</a:t>
            </a:r>
          </a:p>
          <a:p>
            <a:r>
              <a:rPr lang="fr-FR" sz="3500" b="1" kern="0" dirty="0" err="1">
                <a:solidFill>
                  <a:srgbClr val="000000"/>
                </a:solidFill>
                <a:latin typeface="Calibri"/>
                <a:ea typeface="+mj-ea"/>
                <a:cs typeface="Calibri"/>
              </a:rPr>
              <a:t>Retrieval</a:t>
            </a:r>
            <a:endParaRPr lang="fr-FR" sz="1300" dirty="0"/>
          </a:p>
        </p:txBody>
      </p:sp>
      <p:sp>
        <p:nvSpPr>
          <p:cNvPr id="18" name="Text Box 5">
            <a:extLst>
              <a:ext uri="{FF2B5EF4-FFF2-40B4-BE49-F238E27FC236}">
                <a16:creationId xmlns:a16="http://schemas.microsoft.com/office/drawing/2014/main" id="{D57624DE-BBEE-1844-96D3-EC40F6518C28}"/>
              </a:ext>
            </a:extLst>
          </p:cNvPr>
          <p:cNvSpPr txBox="1">
            <a:spLocks noChangeArrowheads="1"/>
          </p:cNvSpPr>
          <p:nvPr/>
        </p:nvSpPr>
        <p:spPr bwMode="auto">
          <a:xfrm>
            <a:off x="5471893" y="3461757"/>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
        <p:nvSpPr>
          <p:cNvPr id="3" name="Rectangle 2">
            <a:extLst>
              <a:ext uri="{FF2B5EF4-FFF2-40B4-BE49-F238E27FC236}">
                <a16:creationId xmlns:a16="http://schemas.microsoft.com/office/drawing/2014/main" id="{1E1EF0EA-3166-B749-B983-8AED5F7F7C12}"/>
              </a:ext>
            </a:extLst>
          </p:cNvPr>
          <p:cNvSpPr/>
          <p:nvPr/>
        </p:nvSpPr>
        <p:spPr>
          <a:xfrm>
            <a:off x="3298816" y="4098425"/>
            <a:ext cx="1853392" cy="338554"/>
          </a:xfrm>
          <a:prstGeom prst="rect">
            <a:avLst/>
          </a:prstGeom>
        </p:spPr>
        <p:txBody>
          <a:bodyPr wrap="none">
            <a:spAutoFit/>
          </a:bodyPr>
          <a:lstStyle/>
          <a:p>
            <a:r>
              <a:rPr lang="en-US" sz="1600" kern="0" dirty="0">
                <a:solidFill>
                  <a:srgbClr val="000000"/>
                </a:solidFill>
                <a:latin typeface="Calibri"/>
                <a:cs typeface="Calibri"/>
              </a:rPr>
              <a:t>Fit to empirical data</a:t>
            </a:r>
            <a:endParaRPr lang="fr-FR" sz="900" dirty="0"/>
          </a:p>
        </p:txBody>
      </p:sp>
      <p:sp>
        <p:nvSpPr>
          <p:cNvPr id="19" name="Rectangle 18">
            <a:extLst>
              <a:ext uri="{FF2B5EF4-FFF2-40B4-BE49-F238E27FC236}">
                <a16:creationId xmlns:a16="http://schemas.microsoft.com/office/drawing/2014/main" id="{CA5F288C-9888-854E-A913-608B1411DD7C}"/>
              </a:ext>
            </a:extLst>
          </p:cNvPr>
          <p:cNvSpPr/>
          <p:nvPr/>
        </p:nvSpPr>
        <p:spPr>
          <a:xfrm>
            <a:off x="4757880" y="2121105"/>
            <a:ext cx="2723823" cy="338554"/>
          </a:xfrm>
          <a:prstGeom prst="rect">
            <a:avLst/>
          </a:prstGeom>
        </p:spPr>
        <p:txBody>
          <a:bodyPr wrap="none">
            <a:spAutoFit/>
          </a:bodyPr>
          <a:lstStyle/>
          <a:p>
            <a:r>
              <a:rPr lang="en-US" sz="1600" kern="0" dirty="0">
                <a:solidFill>
                  <a:srgbClr val="000000"/>
                </a:solidFill>
                <a:latin typeface="Calibri"/>
                <a:cs typeface="Calibri"/>
              </a:rPr>
              <a:t>Compare to human evaluation</a:t>
            </a:r>
            <a:endParaRPr lang="fr-FR" sz="900" dirty="0"/>
          </a:p>
        </p:txBody>
      </p:sp>
      <p:sp>
        <p:nvSpPr>
          <p:cNvPr id="20" name="Rectangle 19">
            <a:extLst>
              <a:ext uri="{FF2B5EF4-FFF2-40B4-BE49-F238E27FC236}">
                <a16:creationId xmlns:a16="http://schemas.microsoft.com/office/drawing/2014/main" id="{EB52FAF3-8B05-9046-925E-99B6857FDB63}"/>
              </a:ext>
            </a:extLst>
          </p:cNvPr>
          <p:cNvSpPr/>
          <p:nvPr/>
        </p:nvSpPr>
        <p:spPr>
          <a:xfrm>
            <a:off x="6365404" y="6221662"/>
            <a:ext cx="1584088" cy="338554"/>
          </a:xfrm>
          <a:prstGeom prst="rect">
            <a:avLst/>
          </a:prstGeom>
        </p:spPr>
        <p:txBody>
          <a:bodyPr wrap="none">
            <a:spAutoFit/>
          </a:bodyPr>
          <a:lstStyle/>
          <a:p>
            <a:r>
              <a:rPr lang="en-US" sz="1600" kern="0" dirty="0">
                <a:solidFill>
                  <a:srgbClr val="000000"/>
                </a:solidFill>
                <a:latin typeface="Calibri"/>
                <a:cs typeface="Calibri"/>
              </a:rPr>
              <a:t>Verify with users</a:t>
            </a:r>
            <a:endParaRPr lang="fr-FR" sz="900" dirty="0"/>
          </a:p>
        </p:txBody>
      </p:sp>
    </p:spTree>
    <p:extLst>
      <p:ext uri="{BB962C8B-B14F-4D97-AF65-F5344CB8AC3E}">
        <p14:creationId xmlns:p14="http://schemas.microsoft.com/office/powerpoint/2010/main" val="2564294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dirty="0"/>
              <a:t>Which is true? The relation between a model and the real world is</a:t>
            </a:r>
          </a:p>
        </p:txBody>
      </p:sp>
      <p:sp>
        <p:nvSpPr>
          <p:cNvPr id="13314" name="TPAnswers" title="Answer Text"/>
          <p:cNvSpPr>
            <a:spLocks noGrp="1"/>
          </p:cNvSpPr>
          <p:nvPr>
            <p:ph idx="1"/>
            <p:custDataLst>
              <p:tags r:id="rId2"/>
            </p:custDataLst>
          </p:nvPr>
        </p:nvSpPr>
        <p:spPr>
          <a:xfrm>
            <a:off x="233048" y="2160611"/>
            <a:ext cx="10790331" cy="5198065"/>
          </a:xfrm>
        </p:spPr>
        <p:txBody>
          <a:bodyPr>
            <a:normAutofit/>
          </a:bodyPr>
          <a:lstStyle/>
          <a:p>
            <a:pPr marL="720000" lvl="1" indent="-636457">
              <a:buFont typeface="+mj-lt"/>
              <a:buAutoNum type="arabicPeriod"/>
            </a:pPr>
            <a:r>
              <a:rPr lang="en-GB" dirty="0"/>
              <a:t>never computable</a:t>
            </a:r>
          </a:p>
          <a:p>
            <a:pPr marL="720000" lvl="1" indent="-636457">
              <a:buFont typeface="+mj-lt"/>
              <a:buAutoNum type="arabicPeriod"/>
            </a:pPr>
            <a:r>
              <a:rPr lang="en-GB" dirty="0"/>
              <a:t>uniquely defined</a:t>
            </a:r>
          </a:p>
          <a:p>
            <a:pPr marL="720000" lvl="1" indent="-636457">
              <a:buFont typeface="+mj-lt"/>
              <a:buAutoNum type="arabicPeriod"/>
            </a:pPr>
            <a:r>
              <a:rPr lang="en-GB" dirty="0"/>
              <a:t>not part of the model</a:t>
            </a:r>
          </a:p>
          <a:p>
            <a:pPr marL="720000" indent="-742950">
              <a:buFont typeface="Arial" charset="0"/>
              <a:buAutoNum type="alphaUcPeriod"/>
            </a:pPr>
            <a:endParaRPr lang="en-US" altLang="en-US" dirty="0">
              <a:ea typeface="MS PGothic" charset="-128"/>
            </a:endParaRPr>
          </a:p>
        </p:txBody>
      </p:sp>
      <p:sp>
        <p:nvSpPr>
          <p:cNvPr id="2" name="Footer Placeholder 1">
            <a:extLst>
              <a:ext uri="{FF2B5EF4-FFF2-40B4-BE49-F238E27FC236}">
                <a16:creationId xmlns:a16="http://schemas.microsoft.com/office/drawing/2014/main" id="{8DE96107-D896-E640-A8B1-22E2E5173746}"/>
              </a:ext>
            </a:extLst>
          </p:cNvPr>
          <p:cNvSpPr>
            <a:spLocks noGrp="1"/>
          </p:cNvSpPr>
          <p:nvPr>
            <p:ph type="ftr" sz="quarter" idx="10"/>
          </p:nvPr>
        </p:nvSpPr>
        <p:spPr/>
        <p:txBody>
          <a:bodyPr/>
          <a:lstStyle/>
          <a:p>
            <a:pPr>
              <a:defRPr/>
            </a:pPr>
            <a:r>
              <a:rPr lang="en-US"/>
              <a:t>©2021, Karl Aberer, EPFL-IC, Laboratoire de systèmes d'informations répartis </a:t>
            </a:r>
          </a:p>
        </p:txBody>
      </p:sp>
      <p:pic>
        <p:nvPicPr>
          <p:cNvPr id="4" name="TPChart" hidden="1" title="Results Chart">
            <a:extLst>
              <a:ext uri="{FF2B5EF4-FFF2-40B4-BE49-F238E27FC236}">
                <a16:creationId xmlns:a16="http://schemas.microsoft.com/office/drawing/2014/main" id="{18AD5023-E3D8-5943-BC5D-79AD9C15449B}"/>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E0C03-90E7-2C48-8C1C-9778B9D9D5C2}"/>
              </a:ext>
            </a:extLst>
          </p:cNvPr>
          <p:cNvSpPr>
            <a:spLocks noGrp="1"/>
          </p:cNvSpPr>
          <p:nvPr>
            <p:ph type="title"/>
          </p:nvPr>
        </p:nvSpPr>
        <p:spPr/>
        <p:txBody>
          <a:bodyPr/>
          <a:lstStyle/>
          <a:p>
            <a:r>
              <a:rPr lang="en-US" dirty="0"/>
              <a:t>2. Representation of Models</a:t>
            </a:r>
          </a:p>
        </p:txBody>
      </p:sp>
      <p:sp>
        <p:nvSpPr>
          <p:cNvPr id="5" name="Text Placeholder 4">
            <a:extLst>
              <a:ext uri="{FF2B5EF4-FFF2-40B4-BE49-F238E27FC236}">
                <a16:creationId xmlns:a16="http://schemas.microsoft.com/office/drawing/2014/main" id="{B9DB6084-55EB-634A-9617-31E3E485D58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F0132E05-F0CF-CA48-8D2F-CFAFE62561E9}"/>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701912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F49AB-BAAD-874F-B66C-8CC39E6E9A40}"/>
              </a:ext>
            </a:extLst>
          </p:cNvPr>
          <p:cNvSpPr>
            <a:spLocks noGrp="1"/>
          </p:cNvSpPr>
          <p:nvPr>
            <p:ph type="title"/>
          </p:nvPr>
        </p:nvSpPr>
        <p:spPr/>
        <p:txBody>
          <a:bodyPr/>
          <a:lstStyle/>
          <a:p>
            <a:r>
              <a:rPr lang="en-US" dirty="0"/>
              <a:t>Example: a Mathematical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D1CBE8-82CE-9146-825B-0304D1CE7CFD}"/>
                  </a:ext>
                </a:extLst>
              </p:cNvPr>
              <p:cNvSpPr>
                <a:spLocks noGrp="1"/>
              </p:cNvSpPr>
              <p:nvPr>
                <p:ph idx="1"/>
              </p:nvPr>
            </p:nvSpPr>
            <p:spPr/>
            <p:txBody>
              <a:bodyPr/>
              <a:lstStyle/>
              <a:p>
                <a:r>
                  <a:rPr lang="en-US" dirty="0"/>
                  <a:t>Modelling a set of trajectories: </a:t>
                </a:r>
              </a:p>
              <a:p>
                <a:pPr marL="1490826" lvl="1" indent="-571500">
                  <a:buFont typeface="Arial" panose="020B0604020202020204" pitchFamily="34" charset="0"/>
                  <a:buChar char="•"/>
                </a:pPr>
                <a:r>
                  <a:rPr lang="en-US" sz="3200" dirty="0"/>
                  <a:t>Domains time </a:t>
                </a:r>
                <a14:m>
                  <m:oMath xmlns:m="http://schemas.openxmlformats.org/officeDocument/2006/math">
                    <m:r>
                      <a:rPr lang="fr-CH" sz="3200" b="0" i="1" smtClean="0">
                        <a:latin typeface="Cambria Math" panose="02040503050406030204" pitchFamily="18" charset="0"/>
                      </a:rPr>
                      <m:t>𝑇</m:t>
                    </m:r>
                  </m:oMath>
                </a14:m>
                <a:r>
                  <a:rPr lang="en-US" sz="3200" dirty="0"/>
                  <a:t>, space </a:t>
                </a:r>
                <a14:m>
                  <m:oMath xmlns:m="http://schemas.openxmlformats.org/officeDocument/2006/math">
                    <m:r>
                      <a:rPr lang="fr-CH" sz="3200" b="0" i="1" smtClean="0">
                        <a:latin typeface="Cambria Math" panose="02040503050406030204" pitchFamily="18" charset="0"/>
                      </a:rPr>
                      <m:t>𝑆</m:t>
                    </m:r>
                    <m:r>
                      <a:rPr lang="fr-CH" sz="3200" b="0" i="1" smtClean="0">
                        <a:latin typeface="Cambria Math" panose="02040503050406030204" pitchFamily="18" charset="0"/>
                      </a:rPr>
                      <m:t>=</m:t>
                    </m:r>
                    <m:r>
                      <a:rPr lang="fr-CH" sz="3200" b="0" i="1" smtClean="0">
                        <a:latin typeface="Cambria Math" panose="02040503050406030204" pitchFamily="18" charset="0"/>
                      </a:rPr>
                      <m:t>𝐿𝑜𝑛𝑔</m:t>
                    </m:r>
                    <m:r>
                      <a:rPr lang="fr-CH" sz="3200" b="0" i="1" smtClean="0">
                        <a:latin typeface="Cambria Math" panose="02040503050406030204" pitchFamily="18" charset="0"/>
                      </a:rPr>
                      <m:t> × </m:t>
                    </m:r>
                    <m:r>
                      <a:rPr lang="fr-CH" sz="3200" b="0" i="1" smtClean="0">
                        <a:latin typeface="Cambria Math" panose="02040503050406030204" pitchFamily="18" charset="0"/>
                        <a:ea typeface="Cambria Math" panose="02040503050406030204" pitchFamily="18" charset="0"/>
                      </a:rPr>
                      <m:t>𝐿𝑎𝑡</m:t>
                    </m:r>
                  </m:oMath>
                </a14:m>
                <a:endParaRPr lang="fr-CH" sz="3200" b="0" dirty="0">
                  <a:ea typeface="Cambria Math" panose="02040503050406030204" pitchFamily="18" charset="0"/>
                </a:endParaRPr>
              </a:p>
              <a:p>
                <a:pPr marL="1490826" lvl="1" indent="-571500">
                  <a:buFont typeface="Arial" panose="020B0604020202020204" pitchFamily="34" charset="0"/>
                  <a:buChar char="•"/>
                </a:pPr>
                <a:r>
                  <a:rPr lang="en-US" sz="3200" dirty="0"/>
                  <a:t>trajectories </a:t>
                </a:r>
                <a14:m>
                  <m:oMath xmlns:m="http://schemas.openxmlformats.org/officeDocument/2006/math">
                    <m:r>
                      <a:rPr lang="fr-CH" sz="3200" b="0" i="1" smtClean="0">
                        <a:latin typeface="Cambria Math" panose="02040503050406030204" pitchFamily="18" charset="0"/>
                      </a:rPr>
                      <m:t>𝑇𝑟</m:t>
                    </m:r>
                  </m:oMath>
                </a14:m>
                <a:r>
                  <a:rPr lang="en-US" sz="3200" dirty="0"/>
                  <a:t> is a set of functions</a:t>
                </a:r>
              </a:p>
              <a:p>
                <a:pPr marL="1490826" lvl="1" indent="-571500">
                  <a:buFont typeface="Arial" panose="020B0604020202020204" pitchFamily="34" charset="0"/>
                  <a:buChar char="•"/>
                </a:pPr>
                <a:r>
                  <a:rPr lang="en-US" sz="3200" dirty="0"/>
                  <a:t>one trajectory </a:t>
                </a:r>
                <a14:m>
                  <m:oMath xmlns:m="http://schemas.openxmlformats.org/officeDocument/2006/math">
                    <m:r>
                      <a:rPr lang="fr-CH" sz="3200" i="1">
                        <a:latin typeface="Cambria Math" panose="02040503050406030204" pitchFamily="18" charset="0"/>
                      </a:rPr>
                      <m:t>𝑡𝑟</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𝑇𝑟</m:t>
                    </m:r>
                  </m:oMath>
                </a14:m>
                <a:r>
                  <a:rPr lang="en-US" sz="3200" dirty="0"/>
                  <a:t> is a partial function </a:t>
                </a:r>
                <a14:m>
                  <m:oMath xmlns:m="http://schemas.openxmlformats.org/officeDocument/2006/math">
                    <m:r>
                      <a:rPr lang="fr-CH" sz="3200" i="1">
                        <a:latin typeface="Cambria Math" panose="02040503050406030204" pitchFamily="18" charset="0"/>
                      </a:rPr>
                      <m:t>𝑡𝑟</m:t>
                    </m:r>
                    <m:r>
                      <a:rPr lang="fr-CH" sz="3200" b="0" i="1" smtClean="0">
                        <a:latin typeface="Cambria Math" panose="02040503050406030204" pitchFamily="18" charset="0"/>
                      </a:rPr>
                      <m:t>:</m:t>
                    </m:r>
                    <m:r>
                      <a:rPr lang="fr-CH" sz="3200" b="0" i="1" smtClean="0">
                        <a:latin typeface="Cambria Math" panose="02040503050406030204" pitchFamily="18" charset="0"/>
                      </a:rPr>
                      <m:t>𝑇</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𝑆</m:t>
                    </m:r>
                  </m:oMath>
                </a14:m>
                <a:endParaRPr lang="fr-CH" sz="3200" b="0" dirty="0">
                  <a:ea typeface="Cambria Math" panose="02040503050406030204" pitchFamily="18" charset="0"/>
                </a:endParaRPr>
              </a:p>
              <a:p>
                <a:endParaRPr lang="en-US" dirty="0"/>
              </a:p>
              <a:p>
                <a:r>
                  <a:rPr lang="en-US" dirty="0"/>
                  <a:t>	</a:t>
                </a:r>
              </a:p>
            </p:txBody>
          </p:sp>
        </mc:Choice>
        <mc:Fallback xmlns="">
          <p:sp>
            <p:nvSpPr>
              <p:cNvPr id="3" name="Content Placeholder 2">
                <a:extLst>
                  <a:ext uri="{FF2B5EF4-FFF2-40B4-BE49-F238E27FC236}">
                    <a16:creationId xmlns:a16="http://schemas.microsoft.com/office/drawing/2014/main" id="{39D1CBE8-82CE-9146-825B-0304D1CE7CFD}"/>
                  </a:ext>
                </a:extLst>
              </p:cNvPr>
              <p:cNvSpPr>
                <a:spLocks noGrp="1" noRot="1" noChangeAspect="1" noMove="1" noResize="1" noEditPoints="1" noAdjustHandles="1" noChangeArrowheads="1" noChangeShapeType="1" noTextEdit="1"/>
              </p:cNvSpPr>
              <p:nvPr>
                <p:ph idx="1"/>
              </p:nvPr>
            </p:nvSpPr>
            <p:spPr>
              <a:blipFill>
                <a:blip r:embed="rId3"/>
                <a:stretch>
                  <a:fillRect l="-1763" t="-152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1113979-091C-284B-A837-8131F3D0A14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a:extLst>
              <a:ext uri="{FF2B5EF4-FFF2-40B4-BE49-F238E27FC236}">
                <a16:creationId xmlns:a16="http://schemas.microsoft.com/office/drawing/2014/main" id="{86553245-3852-FB49-8E29-C508F1930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159" y="4752900"/>
            <a:ext cx="7344816" cy="1619708"/>
          </a:xfrm>
          <a:prstGeom prst="rect">
            <a:avLst/>
          </a:prstGeom>
        </p:spPr>
      </p:pic>
    </p:spTree>
    <p:extLst>
      <p:ext uri="{BB962C8B-B14F-4D97-AF65-F5344CB8AC3E}">
        <p14:creationId xmlns:p14="http://schemas.microsoft.com/office/powerpoint/2010/main" val="2167536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Representation</a:t>
            </a:r>
            <a:r>
              <a:rPr lang="fr-FR" dirty="0"/>
              <a:t> of </a:t>
            </a:r>
            <a:r>
              <a:rPr lang="fr-FR" dirty="0" err="1"/>
              <a:t>Functions</a:t>
            </a:r>
            <a:endParaRPr lang="fr-F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3048" y="1549485"/>
                <a:ext cx="11251199" cy="5809192"/>
              </a:xfrm>
            </p:spPr>
            <p:txBody>
              <a:bodyPr/>
              <a:lstStyle/>
              <a:p>
                <a:r>
                  <a:rPr lang="en-US" dirty="0"/>
                  <a:t>Functions can be represented by a specification or algorithm or by enumerating the values it can take</a:t>
                </a:r>
              </a:p>
              <a:p>
                <a:pPr marL="1490826" lvl="1" indent="-571500">
                  <a:buFont typeface="Arial" panose="020B0604020202020204" pitchFamily="34" charset="0"/>
                  <a:buChar char="•"/>
                </a:pPr>
                <a:r>
                  <a:rPr lang="en-US" dirty="0"/>
                  <a:t>Functions are called quantitative or qualitative variables</a:t>
                </a:r>
              </a:p>
              <a:p>
                <a:r>
                  <a:rPr lang="en-US" dirty="0"/>
                  <a:t>The enumerated values are called </a:t>
                </a:r>
                <a:r>
                  <a:rPr lang="en-US" b="1" dirty="0"/>
                  <a:t>data</a:t>
                </a:r>
              </a:p>
              <a:p>
                <a:r>
                  <a:rPr lang="en-US" dirty="0"/>
                  <a:t>Representing a single trajectory </a:t>
                </a:r>
                <a14:m>
                  <m:oMath xmlns:m="http://schemas.openxmlformats.org/officeDocument/2006/math">
                    <m:r>
                      <a:rPr lang="fr-CH" i="1">
                        <a:latin typeface="Cambria Math" panose="02040503050406030204" pitchFamily="18" charset="0"/>
                      </a:rPr>
                      <m:t>𝑡𝑟</m:t>
                    </m:r>
                  </m:oMath>
                </a14:m>
                <a:endParaRPr lang="en-US" dirty="0"/>
              </a:p>
              <a:p>
                <a:pPr marL="1490826" lvl="1" indent="-571500">
                  <a:buFont typeface="Arial" panose="020B0604020202020204" pitchFamily="34" charset="0"/>
                  <a:buChar char="•"/>
                </a:pPr>
                <a:r>
                  <a:rPr lang="en-US" dirty="0"/>
                  <a:t>as data, a set of samples: </a:t>
                </a:r>
                <a14:m>
                  <m:oMath xmlns:m="http://schemas.openxmlformats.org/officeDocument/2006/math">
                    <m:r>
                      <a:rPr lang="fr-CH" i="1">
                        <a:latin typeface="Cambria Math" panose="02040503050406030204" pitchFamily="18" charset="0"/>
                      </a:rPr>
                      <m:t>𝑡𝑟</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0</m:t>
                            </m:r>
                          </m:sub>
                        </m:sSub>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0</m:t>
                        </m:r>
                      </m:sub>
                    </m:sSub>
                    <m:r>
                      <a:rPr lang="fr-CH" i="1">
                        <a:latin typeface="Cambria Math" panose="02040503050406030204" pitchFamily="18" charset="0"/>
                      </a:rPr>
                      <m:t>,</m:t>
                    </m:r>
                    <m:r>
                      <a:rPr lang="fr-CH" i="1">
                        <a:latin typeface="Cambria Math" panose="02040503050406030204" pitchFamily="18" charset="0"/>
                      </a:rPr>
                      <m:t>𝑡𝑟</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1</m:t>
                            </m:r>
                          </m:sub>
                        </m:sSub>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b="0" i="1" smtClean="0">
                            <a:latin typeface="Cambria Math" panose="02040503050406030204" pitchFamily="18" charset="0"/>
                          </a:rPr>
                          <m:t>1</m:t>
                        </m:r>
                      </m:sub>
                    </m:sSub>
                    <m:r>
                      <a:rPr lang="fr-CH" b="0" i="1" smtClean="0">
                        <a:latin typeface="Cambria Math" panose="02040503050406030204" pitchFamily="18" charset="0"/>
                      </a:rPr>
                      <m:t>,</m:t>
                    </m:r>
                    <m:r>
                      <a:rPr lang="fr-CH" i="1">
                        <a:latin typeface="Cambria Math" panose="02040503050406030204" pitchFamily="18" charset="0"/>
                      </a:rPr>
                      <m:t>…</m:t>
                    </m:r>
                  </m:oMath>
                </a14:m>
                <a:endParaRPr lang="en-US" dirty="0"/>
              </a:p>
              <a:p>
                <a:pPr marL="1490826" lvl="1" indent="-571500">
                  <a:buFont typeface="Arial" panose="020B0604020202020204" pitchFamily="34" charset="0"/>
                  <a:buChar char="•"/>
                </a:pPr>
                <a:r>
                  <a:rPr lang="en-US" dirty="0"/>
                  <a:t>as algorithm: </a:t>
                </a:r>
                <a14:m>
                  <m:oMath xmlns:m="http://schemas.openxmlformats.org/officeDocument/2006/math">
                    <m:r>
                      <a:rPr lang="fr-CH" i="1">
                        <a:latin typeface="Cambria Math" panose="02040503050406030204" pitchFamily="18" charset="0"/>
                      </a:rPr>
                      <m:t>𝑡𝑟</m:t>
                    </m:r>
                    <m:d>
                      <m:dPr>
                        <m:ctrlPr>
                          <a:rPr lang="fr-CH" i="1">
                            <a:latin typeface="Cambria Math" panose="02040503050406030204" pitchFamily="18" charset="0"/>
                          </a:rPr>
                        </m:ctrlPr>
                      </m:dPr>
                      <m:e>
                        <m:r>
                          <a:rPr lang="fr-CH" i="1">
                            <a:latin typeface="Cambria Math" panose="02040503050406030204" pitchFamily="18" charset="0"/>
                          </a:rPr>
                          <m:t>𝑡</m:t>
                        </m:r>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0</m:t>
                        </m:r>
                      </m:sub>
                    </m:sSub>
                    <m:r>
                      <a:rPr lang="fr-CH" i="1">
                        <a:latin typeface="Cambria Math" panose="02040503050406030204" pitchFamily="18" charset="0"/>
                      </a:rPr>
                      <m:t>+</m:t>
                    </m:r>
                    <m:f>
                      <m:fPr>
                        <m:ctrlPr>
                          <a:rPr lang="fr-CH" i="1">
                            <a:latin typeface="Cambria Math" panose="02040503050406030204" pitchFamily="18" charset="0"/>
                          </a:rPr>
                        </m:ctrlPr>
                      </m:fPr>
                      <m:num>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1</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0</m:t>
                                </m:r>
                              </m:sub>
                            </m:sSub>
                          </m:e>
                        </m:d>
                      </m:num>
                      <m:den>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1</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0</m:t>
                                </m:r>
                              </m:sub>
                            </m:sSub>
                          </m:e>
                        </m:d>
                      </m:den>
                    </m:f>
                    <m:r>
                      <a:rPr lang="fr-CH" i="1">
                        <a:latin typeface="Cambria Math" panose="02040503050406030204" pitchFamily="18" charset="0"/>
                      </a:rPr>
                      <m:t>(</m:t>
                    </m:r>
                    <m:r>
                      <a:rPr lang="fr-CH" i="1">
                        <a:latin typeface="Cambria Math" panose="02040503050406030204" pitchFamily="18" charset="0"/>
                      </a:rPr>
                      <m:t>𝑡</m:t>
                    </m:r>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0</m:t>
                        </m:r>
                      </m:sub>
                    </m:sSub>
                  </m:oMath>
                </a14:m>
                <a:r>
                  <a:rPr lang="en-US" dirty="0"/>
                  <a:t>)</a:t>
                </a:r>
              </a:p>
              <a:p>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3048" y="1549485"/>
                <a:ext cx="11251199" cy="5809192"/>
              </a:xfrm>
              <a:blipFill>
                <a:blip r:embed="rId3"/>
                <a:stretch>
                  <a:fillRect l="-1691" t="-152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74656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Functions</a:t>
            </a:r>
            <a:r>
              <a:rPr lang="fr-FR" dirty="0"/>
              <a:t> in Information </a:t>
            </a:r>
            <a:r>
              <a:rPr lang="fr-FR" dirty="0" err="1"/>
              <a:t>Systems</a:t>
            </a:r>
            <a:endParaRPr lang="fr-FR" dirty="0"/>
          </a:p>
        </p:txBody>
      </p:sp>
      <p:sp>
        <p:nvSpPr>
          <p:cNvPr id="3" name="Content Placeholder 2"/>
          <p:cNvSpPr>
            <a:spLocks noGrp="1"/>
          </p:cNvSpPr>
          <p:nvPr>
            <p:ph idx="1"/>
          </p:nvPr>
        </p:nvSpPr>
        <p:spPr/>
        <p:txBody>
          <a:bodyPr/>
          <a:lstStyle/>
          <a:p>
            <a:r>
              <a:rPr lang="en-US" dirty="0"/>
              <a:t>Information systems strongly rely on representation of functions as data</a:t>
            </a:r>
          </a:p>
          <a:p>
            <a:pPr lvl="1"/>
            <a:r>
              <a:rPr lang="en-US" dirty="0"/>
              <a:t>many aspects of the world are not algorithmically defined, e.g., birthdate of a person, but are rather observations</a:t>
            </a:r>
          </a:p>
          <a:p>
            <a:r>
              <a:rPr lang="en-US" dirty="0"/>
              <a:t>Algorithmically defined functions play nevertheless an important role</a:t>
            </a:r>
          </a:p>
          <a:p>
            <a:pPr lvl="1">
              <a:buFont typeface="Arial"/>
              <a:buChar char="–"/>
            </a:pPr>
            <a:r>
              <a:rPr lang="en-US" dirty="0"/>
              <a:t>models, queries, views etc.</a:t>
            </a:r>
          </a:p>
          <a:p>
            <a:endParaRPr lang="fr-FR"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578599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Data Structures</a:t>
            </a:r>
          </a:p>
        </p:txBody>
      </p:sp>
      <p:sp>
        <p:nvSpPr>
          <p:cNvPr id="3" name="Content Placeholder 2"/>
          <p:cNvSpPr>
            <a:spLocks noGrp="1"/>
          </p:cNvSpPr>
          <p:nvPr>
            <p:ph idx="1"/>
          </p:nvPr>
        </p:nvSpPr>
        <p:spPr/>
        <p:txBody>
          <a:bodyPr/>
          <a:lstStyle/>
          <a:p>
            <a:r>
              <a:rPr lang="en-US" i="1" dirty="0"/>
              <a:t>How is a model represented in a </a:t>
            </a:r>
            <a:br>
              <a:rPr lang="en-US" i="1" dirty="0"/>
            </a:br>
            <a:r>
              <a:rPr lang="en-US" i="1" dirty="0"/>
              <a:t>computer system? </a:t>
            </a:r>
            <a:endParaRPr lang="en-US" dirty="0"/>
          </a:p>
          <a:p>
            <a:endParaRPr lang="en-US" dirty="0"/>
          </a:p>
          <a:p>
            <a:r>
              <a:rPr lang="en-US" dirty="0"/>
              <a:t>A mathematical model M is represented using a </a:t>
            </a:r>
            <a:r>
              <a:rPr lang="en-US" b="1" dirty="0"/>
              <a:t>data structure D</a:t>
            </a:r>
            <a:r>
              <a:rPr lang="en-US" dirty="0"/>
              <a:t>. </a:t>
            </a:r>
          </a:p>
          <a:p>
            <a:r>
              <a:rPr lang="en-US" dirty="0"/>
              <a:t>A data structure D is a discrete mathematical structure and their operations that can be </a:t>
            </a:r>
            <a:r>
              <a:rPr lang="en-US" b="1" dirty="0"/>
              <a:t>processed by a computer</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8004907" y="0"/>
            <a:ext cx="3835464" cy="3410212"/>
          </a:xfrm>
          <a:prstGeom prst="rect">
            <a:avLst/>
          </a:prstGeom>
        </p:spPr>
      </p:pic>
      <p:sp>
        <p:nvSpPr>
          <p:cNvPr id="6" name="Text Box 5"/>
          <p:cNvSpPr txBox="1">
            <a:spLocks noChangeArrowheads="1"/>
          </p:cNvSpPr>
          <p:nvPr/>
        </p:nvSpPr>
        <p:spPr bwMode="auto">
          <a:xfrm>
            <a:off x="9127483" y="914935"/>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783470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2681E-A22E-F94C-9C49-B4ED2075C2E7}"/>
              </a:ext>
            </a:extLst>
          </p:cNvPr>
          <p:cNvSpPr>
            <a:spLocks noGrp="1"/>
          </p:cNvSpPr>
          <p:nvPr>
            <p:ph type="title"/>
          </p:nvPr>
        </p:nvSpPr>
        <p:spPr/>
        <p:txBody>
          <a:bodyPr/>
          <a:lstStyle/>
          <a:p>
            <a:r>
              <a:rPr lang="en-US" dirty="0"/>
              <a:t>Representation of Mathematical Models</a:t>
            </a:r>
          </a:p>
        </p:txBody>
      </p:sp>
      <p:sp>
        <p:nvSpPr>
          <p:cNvPr id="3" name="Content Placeholder 2">
            <a:extLst>
              <a:ext uri="{FF2B5EF4-FFF2-40B4-BE49-F238E27FC236}">
                <a16:creationId xmlns:a16="http://schemas.microsoft.com/office/drawing/2014/main" id="{F37AD0E1-37D0-A34B-B03B-87EEECF0464D}"/>
              </a:ext>
            </a:extLst>
          </p:cNvPr>
          <p:cNvSpPr>
            <a:spLocks noGrp="1"/>
          </p:cNvSpPr>
          <p:nvPr>
            <p:ph idx="1"/>
          </p:nvPr>
        </p:nvSpPr>
        <p:spPr/>
        <p:txBody>
          <a:bodyPr/>
          <a:lstStyle/>
          <a:p>
            <a:r>
              <a:rPr lang="en-US" dirty="0"/>
              <a:t>Representing the trajectory model as data structure</a:t>
            </a:r>
          </a:p>
          <a:p>
            <a:pPr marL="571500" indent="-571500">
              <a:buFontTx/>
              <a:buChar char="-"/>
            </a:pPr>
            <a:r>
              <a:rPr lang="en-US" dirty="0"/>
              <a:t>Choose an appropriate (abstract) data type</a:t>
            </a:r>
          </a:p>
          <a:p>
            <a:pPr marL="571500" indent="-571500">
              <a:buFontTx/>
              <a:buChar char="-"/>
            </a:pPr>
            <a:r>
              <a:rPr lang="en-US" dirty="0"/>
              <a:t>Map the model to the data type to obtain a data structure</a:t>
            </a:r>
          </a:p>
          <a:p>
            <a:pPr marL="571500" indent="-571500">
              <a:buFontTx/>
              <a:buChar char="-"/>
            </a:pPr>
            <a:r>
              <a:rPr lang="en-US" dirty="0"/>
              <a:t>Data structure will be processed by computer</a:t>
            </a:r>
          </a:p>
        </p:txBody>
      </p:sp>
      <p:sp>
        <p:nvSpPr>
          <p:cNvPr id="4" name="Footer Placeholder 3">
            <a:extLst>
              <a:ext uri="{FF2B5EF4-FFF2-40B4-BE49-F238E27FC236}">
                <a16:creationId xmlns:a16="http://schemas.microsoft.com/office/drawing/2014/main" id="{69D97FC8-E9E9-DB41-8540-AB3CEA10DA5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989892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F6C15-CE17-6245-A45E-6724F5E1E634}"/>
              </a:ext>
            </a:extLst>
          </p:cNvPr>
          <p:cNvSpPr>
            <a:spLocks noGrp="1"/>
          </p:cNvSpPr>
          <p:nvPr>
            <p:ph type="title"/>
          </p:nvPr>
        </p:nvSpPr>
        <p:spPr/>
        <p:txBody>
          <a:bodyPr/>
          <a:lstStyle/>
          <a:p>
            <a:r>
              <a:rPr lang="en-US" dirty="0"/>
              <a:t>Abstract Data Types (ADT)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B82681-4877-BB48-9359-389105440278}"/>
                  </a:ext>
                </a:extLst>
              </p:cNvPr>
              <p:cNvSpPr>
                <a:spLocks noGrp="1"/>
              </p:cNvSpPr>
              <p:nvPr>
                <p:ph idx="1"/>
              </p:nvPr>
            </p:nvSpPr>
            <p:spPr/>
            <p:txBody>
              <a:bodyPr/>
              <a:lstStyle/>
              <a:p>
                <a:r>
                  <a:rPr lang="en-US" dirty="0"/>
                  <a:t>Are mathematical models of a data structures</a:t>
                </a:r>
              </a:p>
              <a:p>
                <a:r>
                  <a:rPr lang="en-US" dirty="0"/>
                  <a:t>Example: associative array </a:t>
                </a:r>
                <a:r>
                  <a:rPr lang="en-US" dirty="0">
                    <a:latin typeface="Courier" pitchFamily="2" charset="0"/>
                  </a:rPr>
                  <a:t>A</a:t>
                </a:r>
              </a:p>
              <a:p>
                <a:pPr marL="1485066" lvl="1" indent="-565739">
                  <a:buFont typeface="Arial"/>
                  <a:buChar char="•"/>
                </a:pPr>
                <a14:m>
                  <m:oMath xmlns:m="http://schemas.openxmlformats.org/officeDocument/2006/math">
                    <m:r>
                      <a:rPr lang="fr-CH" b="0" i="1" smtClean="0">
                        <a:latin typeface="Cambria Math" panose="02040503050406030204" pitchFamily="18" charset="0"/>
                      </a:rPr>
                      <m:t>𝐴</m:t>
                    </m:r>
                    <m:r>
                      <a:rPr lang="fr-CH" b="0" i="1" smtClean="0">
                        <a:latin typeface="Cambria Math" panose="02040503050406030204" pitchFamily="18" charset="0"/>
                      </a:rPr>
                      <m:t>(</m:t>
                    </m:r>
                    <m:r>
                      <a:rPr lang="fr-CH" b="0" i="1" smtClean="0">
                        <a:latin typeface="Cambria Math" panose="02040503050406030204" pitchFamily="18" charset="0"/>
                      </a:rPr>
                      <m:t>𝐾</m:t>
                    </m:r>
                    <m:r>
                      <a:rPr lang="fr-CH" b="0" i="1" smtClean="0">
                        <a:latin typeface="Cambria Math" panose="02040503050406030204" pitchFamily="18" charset="0"/>
                      </a:rPr>
                      <m:t>,</m:t>
                    </m:r>
                    <m:r>
                      <a:rPr lang="fr-CH" b="0" i="1" smtClean="0">
                        <a:latin typeface="Cambria Math" panose="02040503050406030204" pitchFamily="18" charset="0"/>
                      </a:rPr>
                      <m:t>𝑉</m:t>
                    </m:r>
                    <m:r>
                      <a:rPr lang="fr-CH" b="0" i="1" smtClean="0">
                        <a:latin typeface="Cambria Math" panose="02040503050406030204" pitchFamily="18" charset="0"/>
                      </a:rPr>
                      <m:t>)=</m:t>
                    </m:r>
                    <m:d>
                      <m:dPr>
                        <m:begChr m:val="{"/>
                        <m:endChr m:val="}"/>
                        <m:ctrlPr>
                          <a:rPr lang="fr-CH" b="0" i="1" smtClean="0">
                            <a:latin typeface="Cambria Math" panose="02040503050406030204" pitchFamily="18" charset="0"/>
                          </a:rPr>
                        </m:ctrlPr>
                      </m:dPr>
                      <m:e>
                        <m:d>
                          <m:dPr>
                            <m:ctrlPr>
                              <a:rPr lang="fr-CH" b="0" i="1" smtClean="0">
                                <a:latin typeface="Cambria Math" panose="02040503050406030204" pitchFamily="18" charset="0"/>
                              </a:rPr>
                            </m:ctrlPr>
                          </m:dPr>
                          <m:e>
                            <m:r>
                              <a:rPr lang="fr-CH" b="0" i="1" smtClean="0">
                                <a:latin typeface="Cambria Math" panose="02040503050406030204" pitchFamily="18" charset="0"/>
                              </a:rPr>
                              <m:t>𝑘</m:t>
                            </m:r>
                            <m:r>
                              <a:rPr lang="fr-CH" b="0" i="1" smtClean="0">
                                <a:latin typeface="Cambria Math" panose="02040503050406030204" pitchFamily="18" charset="0"/>
                              </a:rPr>
                              <m:t>,</m:t>
                            </m:r>
                            <m:r>
                              <a:rPr lang="fr-CH" b="0" i="1" smtClean="0">
                                <a:latin typeface="Cambria Math" panose="02040503050406030204" pitchFamily="18" charset="0"/>
                              </a:rPr>
                              <m:t>𝑣</m:t>
                            </m:r>
                          </m:e>
                        </m:d>
                      </m:e>
                      <m:e>
                        <m:r>
                          <a:rPr lang="fr-CH" b="0" i="1" smtClean="0">
                            <a:latin typeface="Cambria Math" panose="02040503050406030204" pitchFamily="18" charset="0"/>
                          </a:rPr>
                          <m:t>𝑘</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𝐾</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𝑣</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𝑉</m:t>
                        </m:r>
                      </m:e>
                    </m:d>
                  </m:oMath>
                </a14:m>
                <a:endParaRPr lang="fr-CH" b="0" dirty="0">
                  <a:ea typeface="Cambria Math" panose="02040503050406030204" pitchFamily="18" charset="0"/>
                </a:endParaRPr>
              </a:p>
              <a:p>
                <a:pPr marL="1485066" lvl="1" indent="-565739">
                  <a:buFont typeface="Arial"/>
                  <a:buChar char="•"/>
                </a:pPr>
                <a14:m>
                  <m:oMath xmlns:m="http://schemas.openxmlformats.org/officeDocument/2006/math">
                    <m:r>
                      <a:rPr lang="fr-CH" b="0" i="1" smtClean="0">
                        <a:latin typeface="Cambria Math" panose="02040503050406030204" pitchFamily="18" charset="0"/>
                      </a:rPr>
                      <m:t>𝐾</m:t>
                    </m:r>
                    <m:r>
                      <a:rPr lang="fr-CH" b="0" i="1" smtClean="0">
                        <a:latin typeface="Cambria Math" panose="02040503050406030204" pitchFamily="18" charset="0"/>
                      </a:rPr>
                      <m:t>,</m:t>
                    </m:r>
                    <m:r>
                      <a:rPr lang="fr-CH" b="0" i="1" smtClean="0">
                        <a:latin typeface="Cambria Math" panose="02040503050406030204" pitchFamily="18" charset="0"/>
                      </a:rPr>
                      <m:t>𝑉</m:t>
                    </m:r>
                  </m:oMath>
                </a14:m>
                <a:r>
                  <a:rPr lang="fr-FR" dirty="0"/>
                  <a:t>are </a:t>
                </a:r>
                <a:r>
                  <a:rPr lang="fr-FR" dirty="0" err="1"/>
                  <a:t>other</a:t>
                </a:r>
                <a:r>
                  <a:rPr lang="fr-FR" dirty="0"/>
                  <a:t> </a:t>
                </a:r>
                <a:r>
                  <a:rPr lang="fr-FR" dirty="0" err="1"/>
                  <a:t>ADTs</a:t>
                </a:r>
                <a:endParaRPr lang="fr-FR" dirty="0"/>
              </a:p>
              <a:p>
                <a:pPr marL="1485066" lvl="1" indent="-565739">
                  <a:buFont typeface="Arial"/>
                  <a:buChar char="•"/>
                </a:pPr>
                <a:r>
                  <a:rPr lang="fr-FR" dirty="0"/>
                  <a:t>Operations:  </a:t>
                </a:r>
                <a:br>
                  <a:rPr lang="fr-FR" dirty="0"/>
                </a:br>
                <a:r>
                  <a:rPr lang="fr-FR" dirty="0"/>
                  <a:t>	</a:t>
                </a:r>
                <a:r>
                  <a:rPr lang="fr-FR" sz="3200" dirty="0" err="1">
                    <a:latin typeface="Courier" pitchFamily="2" charset="0"/>
                  </a:rPr>
                  <a:t>A.put</a:t>
                </a:r>
                <a:r>
                  <a:rPr lang="fr-FR" sz="3200" dirty="0">
                    <a:latin typeface="Courier" pitchFamily="2" charset="0"/>
                  </a:rPr>
                  <a:t>(key, value), </a:t>
                </a:r>
                <a:r>
                  <a:rPr lang="fr-FR" sz="3200" dirty="0" err="1">
                    <a:latin typeface="Courier" pitchFamily="2" charset="0"/>
                  </a:rPr>
                  <a:t>A.get</a:t>
                </a:r>
                <a:r>
                  <a:rPr lang="fr-FR" sz="3200" dirty="0">
                    <a:latin typeface="Courier" pitchFamily="2" charset="0"/>
                  </a:rPr>
                  <a:t>(key), 	</a:t>
                </a:r>
                <a:r>
                  <a:rPr lang="fr-FR" sz="3200" dirty="0" err="1">
                    <a:latin typeface="Courier" pitchFamily="2" charset="0"/>
                  </a:rPr>
                  <a:t>A.delete</a:t>
                </a:r>
                <a:r>
                  <a:rPr lang="fr-FR" sz="3200" dirty="0">
                    <a:latin typeface="Courier" pitchFamily="2" charset="0"/>
                  </a:rPr>
                  <a:t>(key)</a:t>
                </a:r>
                <a:endParaRPr lang="fr-FR" sz="2400" dirty="0">
                  <a:latin typeface="Courier" pitchFamily="2" charset="0"/>
                </a:endParaRPr>
              </a:p>
              <a:p>
                <a:pPr marL="1485066" lvl="1" indent="-565739">
                  <a:buFont typeface="Arial"/>
                  <a:buChar char="•"/>
                </a:pPr>
                <a:r>
                  <a:rPr lang="fr-FR" dirty="0" err="1"/>
                  <a:t>Constraint</a:t>
                </a:r>
                <a:r>
                  <a:rPr lang="fr-FR" dirty="0"/>
                  <a:t>: </a:t>
                </a:r>
                <a:r>
                  <a:rPr lang="fr-FR" dirty="0" err="1"/>
                  <a:t>every</a:t>
                </a:r>
                <a:r>
                  <a:rPr lang="fr-FR" dirty="0"/>
                  <a:t> key </a:t>
                </a:r>
                <a:r>
                  <a:rPr lang="fr-FR" dirty="0" err="1"/>
                  <a:t>occurs</a:t>
                </a:r>
                <a:r>
                  <a:rPr lang="fr-FR" dirty="0"/>
                  <a:t> </a:t>
                </a:r>
                <a:r>
                  <a:rPr lang="fr-FR" dirty="0" err="1"/>
                  <a:t>only</a:t>
                </a:r>
                <a:r>
                  <a:rPr lang="fr-FR" dirty="0"/>
                  <a:t> once</a:t>
                </a:r>
              </a:p>
              <a:p>
                <a:pPr marL="1"/>
                <a:r>
                  <a:rPr lang="fr-FR" dirty="0"/>
                  <a:t>Can </a:t>
                </a:r>
                <a:r>
                  <a:rPr lang="fr-FR" dirty="0" err="1"/>
                  <a:t>represent</a:t>
                </a:r>
                <a:r>
                  <a:rPr lang="fr-FR" dirty="0"/>
                  <a:t> a </a:t>
                </a:r>
                <a:r>
                  <a:rPr lang="fr-FR" dirty="0" err="1"/>
                  <a:t>function</a:t>
                </a:r>
                <a:r>
                  <a:rPr lang="fr-FR" dirty="0"/>
                  <a:t> </a:t>
                </a:r>
                <a14:m>
                  <m:oMath xmlns:m="http://schemas.openxmlformats.org/officeDocument/2006/math">
                    <m:r>
                      <a:rPr lang="fr-CH" b="0" i="1" smtClean="0">
                        <a:latin typeface="Cambria Math" panose="02040503050406030204" pitchFamily="18" charset="0"/>
                      </a:rPr>
                      <m:t>𝑓</m:t>
                    </m:r>
                    <m:r>
                      <a:rPr lang="fr-CH" b="0" i="1" smtClean="0">
                        <a:latin typeface="Cambria Math" panose="02040503050406030204" pitchFamily="18" charset="0"/>
                      </a:rPr>
                      <m:t>:</m:t>
                    </m:r>
                    <m:r>
                      <a:rPr lang="fr-CH" b="0" i="1" smtClean="0">
                        <a:latin typeface="Cambria Math" panose="02040503050406030204" pitchFamily="18" charset="0"/>
                      </a:rPr>
                      <m:t>𝐾</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𝑉</m:t>
                    </m:r>
                  </m:oMath>
                </a14:m>
                <a:endParaRPr lang="fr-FR" dirty="0"/>
              </a:p>
              <a:p>
                <a:pPr marL="565740" indent="-565739">
                  <a:buFont typeface="Arial"/>
                  <a:buChar char="•"/>
                </a:pPr>
                <a:endParaRPr lang="fr-FR"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7B82681-4877-BB48-9359-389105440278}"/>
                  </a:ext>
                </a:extLst>
              </p:cNvPr>
              <p:cNvSpPr>
                <a:spLocks noGrp="1" noRot="1" noChangeAspect="1" noMove="1" noResize="1" noEditPoints="1" noAdjustHandles="1" noChangeArrowheads="1" noChangeShapeType="1" noTextEdit="1"/>
              </p:cNvSpPr>
              <p:nvPr>
                <p:ph idx="1"/>
              </p:nvPr>
            </p:nvSpPr>
            <p:spPr>
              <a:blipFill>
                <a:blip r:embed="rId3"/>
                <a:stretch>
                  <a:fillRect l="-1763" t="-1528" b="-371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7D05928-B59E-9247-81BE-B1DB13B301F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99632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7E8C-D5F7-E249-BB5A-37493C652FD4}"/>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2AEB60-125A-CB45-8B70-1F0D9B9D4F01}"/>
                  </a:ext>
                </a:extLst>
              </p:cNvPr>
              <p:cNvSpPr>
                <a:spLocks noGrp="1"/>
              </p:cNvSpPr>
              <p:nvPr>
                <p:ph idx="1"/>
              </p:nvPr>
            </p:nvSpPr>
            <p:spPr>
              <a:xfrm>
                <a:off x="233048" y="1549485"/>
                <a:ext cx="11395215" cy="5809192"/>
              </a:xfrm>
            </p:spPr>
            <p:txBody>
              <a:bodyPr/>
              <a:lstStyle/>
              <a:p>
                <a:r>
                  <a:rPr lang="en-US" dirty="0"/>
                  <a:t>Mapping the domains to the data structures</a:t>
                </a:r>
              </a:p>
              <a:p>
                <a:pPr marL="1131478" lvl="2" indent="0">
                  <a:buNone/>
                </a:pPr>
                <a14:m>
                  <m:oMath xmlns:m="http://schemas.openxmlformats.org/officeDocument/2006/math">
                    <m:r>
                      <a:rPr lang="fr-CH" b="0" i="1" smtClean="0">
                        <a:latin typeface="Cambria Math" panose="02040503050406030204" pitchFamily="18" charset="0"/>
                      </a:rPr>
                      <m:t>𝑅</m:t>
                    </m:r>
                    <m:r>
                      <a:rPr lang="fr-CH" b="0" i="1" smtClean="0">
                        <a:latin typeface="Cambria Math" panose="02040503050406030204" pitchFamily="18" charset="0"/>
                      </a:rPr>
                      <m:t>:</m:t>
                    </m:r>
                    <m:r>
                      <a:rPr lang="fr-CH" b="0" i="1" smtClean="0">
                        <a:latin typeface="Cambria Math" panose="02040503050406030204" pitchFamily="18" charset="0"/>
                      </a:rPr>
                      <m:t>𝑇</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𝐹𝑙𝑜𝑎𝑡</m:t>
                    </m:r>
                  </m:oMath>
                </a14:m>
                <a:r>
                  <a:rPr lang="en-US" dirty="0"/>
                  <a:t> </a:t>
                </a:r>
                <a:br>
                  <a:rPr lang="en-US" dirty="0"/>
                </a:br>
                <a:r>
                  <a:rPr lang="en-US" dirty="0"/>
                  <a:t>	time in seconds from some reference time</a:t>
                </a:r>
              </a:p>
              <a:p>
                <a:pPr marL="1131478" lvl="2" indent="0">
                  <a:buNone/>
                </a:pPr>
                <a14:m>
                  <m:oMath xmlns:m="http://schemas.openxmlformats.org/officeDocument/2006/math">
                    <m:r>
                      <a:rPr lang="fr-CH" i="1">
                        <a:latin typeface="Cambria Math" panose="02040503050406030204" pitchFamily="18" charset="0"/>
                      </a:rPr>
                      <m:t>𝑅</m:t>
                    </m:r>
                    <m:r>
                      <a:rPr lang="fr-CH" i="1">
                        <a:latin typeface="Cambria Math" panose="02040503050406030204" pitchFamily="18" charset="0"/>
                      </a:rPr>
                      <m:t>:</m:t>
                    </m:r>
                    <m:r>
                      <a:rPr lang="fr-CH" b="0" i="1" smtClean="0">
                        <a:latin typeface="Cambria Math" panose="02040503050406030204" pitchFamily="18" charset="0"/>
                      </a:rPr>
                      <m:t>𝑆</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𝑇𝑢𝑝𝑙𝑒</m:t>
                    </m:r>
                    <m:d>
                      <m:dPr>
                        <m:ctrlPr>
                          <a:rPr lang="fr-CH" b="0" i="1" smtClean="0">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𝐹𝑙𝑜𝑎𝑡</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𝐹𝑙𝑜𝑎𝑡</m:t>
                        </m:r>
                      </m:e>
                    </m:d>
                  </m:oMath>
                </a14:m>
                <a:r>
                  <a:rPr lang="fr-CH" b="0" dirty="0">
                    <a:ea typeface="Cambria Math" panose="02040503050406030204" pitchFamily="18" charset="0"/>
                  </a:rPr>
                  <a:t> </a:t>
                </a:r>
              </a:p>
              <a:p>
                <a:pPr marL="1131478" lvl="2" indent="0">
                  <a:buNone/>
                </a:pPr>
                <a:r>
                  <a:rPr lang="en-US" dirty="0"/>
                  <a:t>	longitude, latitude in degrees</a:t>
                </a:r>
              </a:p>
              <a:p>
                <a:pPr marL="1131478" lvl="2" indent="0">
                  <a:buNone/>
                </a:pPr>
                <a14:m>
                  <m:oMath xmlns:m="http://schemas.openxmlformats.org/officeDocument/2006/math">
                    <m:r>
                      <a:rPr lang="fr-CH" i="1">
                        <a:latin typeface="Cambria Math" panose="02040503050406030204" pitchFamily="18" charset="0"/>
                      </a:rPr>
                      <m:t>𝑅</m:t>
                    </m:r>
                    <m:r>
                      <a:rPr lang="fr-CH" i="1">
                        <a:latin typeface="Cambria Math" panose="02040503050406030204" pitchFamily="18" charset="0"/>
                      </a:rPr>
                      <m:t>:</m:t>
                    </m:r>
                    <m:r>
                      <a:rPr lang="fr-CH" b="0" i="1" smtClean="0">
                        <a:latin typeface="Cambria Math" panose="02040503050406030204" pitchFamily="18" charset="0"/>
                      </a:rPr>
                      <m:t>𝑇𝑟</m:t>
                    </m:r>
                    <m:r>
                      <a:rPr lang="fr-CH" i="1">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𝐴</m:t>
                    </m:r>
                    <m:d>
                      <m:dPr>
                        <m:ctrlPr>
                          <a:rPr lang="fr-CH" b="0" i="1" smtClean="0">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𝑇</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𝑆</m:t>
                        </m:r>
                      </m:e>
                    </m:d>
                  </m:oMath>
                </a14:m>
                <a:r>
                  <a:rPr lang="en-US" dirty="0"/>
                  <a:t> </a:t>
                </a:r>
              </a:p>
              <a:p>
                <a:pPr marL="1131478" lvl="2" indent="0">
                  <a:buNone/>
                </a:pPr>
                <a:r>
                  <a:rPr lang="fr-CH" b="0" dirty="0"/>
                  <a:t>	</a:t>
                </a:r>
                <a14:m>
                  <m:oMath xmlns:m="http://schemas.openxmlformats.org/officeDocument/2006/math">
                    <m:r>
                      <a:rPr lang="fr-CH" b="0" i="1" smtClean="0">
                        <a:latin typeface="Cambria Math" panose="02040503050406030204" pitchFamily="18" charset="0"/>
                      </a:rPr>
                      <m:t>𝑅</m:t>
                    </m:r>
                    <m:d>
                      <m:dPr>
                        <m:ctrlPr>
                          <a:rPr lang="fr-CH" b="0" i="1" smtClean="0">
                            <a:latin typeface="Cambria Math" panose="02040503050406030204" pitchFamily="18" charset="0"/>
                          </a:rPr>
                        </m:ctrlPr>
                      </m:dPr>
                      <m:e>
                        <m:r>
                          <a:rPr lang="fr-CH" b="0" i="1" smtClean="0">
                            <a:latin typeface="Cambria Math" panose="02040503050406030204" pitchFamily="18" charset="0"/>
                          </a:rPr>
                          <m:t>𝑡𝑟</m:t>
                        </m:r>
                      </m:e>
                    </m:d>
                    <m:r>
                      <a:rPr lang="fr-CH" b="0" i="1" smtClean="0">
                        <a:latin typeface="Cambria Math" panose="02040503050406030204" pitchFamily="18" charset="0"/>
                      </a:rPr>
                      <m:t>={(</m:t>
                    </m:r>
                    <m:r>
                      <a:rPr lang="fr-CH" b="0" i="1" smtClean="0">
                        <a:latin typeface="Cambria Math" panose="02040503050406030204" pitchFamily="18" charset="0"/>
                      </a:rPr>
                      <m:t>𝑅</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0</m:t>
                            </m:r>
                          </m:sub>
                        </m:sSub>
                        <m:r>
                          <a:rPr lang="fr-CH" b="0" i="1" smtClean="0">
                            <a:latin typeface="Cambria Math" panose="02040503050406030204" pitchFamily="18" charset="0"/>
                          </a:rPr>
                          <m:t>)</m:t>
                        </m:r>
                        <m:r>
                          <a:rPr lang="fr-CH" i="1">
                            <a:latin typeface="Cambria Math" panose="02040503050406030204" pitchFamily="18" charset="0"/>
                          </a:rPr>
                          <m:t>,</m:t>
                        </m:r>
                        <m:r>
                          <a:rPr lang="fr-CH" b="0" i="1" smtClean="0">
                            <a:latin typeface="Cambria Math" panose="02040503050406030204" pitchFamily="18" charset="0"/>
                          </a:rPr>
                          <m:t>𝑅</m:t>
                        </m:r>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0</m:t>
                            </m:r>
                          </m:sub>
                        </m:sSub>
                      </m:e>
                    </m:d>
                    <m:r>
                      <a:rPr lang="fr-CH" b="0" i="1" smtClean="0">
                        <a:latin typeface="Cambria Math" panose="02040503050406030204" pitchFamily="18" charset="0"/>
                      </a:rPr>
                      <m:t>)</m:t>
                    </m:r>
                    <m:r>
                      <a:rPr lang="fr-CH" i="1">
                        <a:latin typeface="Cambria Math" panose="02040503050406030204" pitchFamily="18" charset="0"/>
                      </a:rPr>
                      <m:t>,</m:t>
                    </m:r>
                    <m:r>
                      <a:rPr lang="fr-CH" b="0" i="1" smtClean="0">
                        <a:latin typeface="Cambria Math" panose="02040503050406030204" pitchFamily="18" charset="0"/>
                      </a:rPr>
                      <m:t>(</m:t>
                    </m:r>
                    <m:r>
                      <a:rPr lang="fr-CH" b="0" i="1" smtClean="0">
                        <a:latin typeface="Cambria Math" panose="02040503050406030204" pitchFamily="18" charset="0"/>
                      </a:rPr>
                      <m:t>𝑅</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1</m:t>
                            </m:r>
                          </m:sub>
                        </m:sSub>
                        <m:r>
                          <a:rPr lang="fr-CH" b="0" i="1" smtClean="0">
                            <a:latin typeface="Cambria Math" panose="02040503050406030204" pitchFamily="18" charset="0"/>
                          </a:rPr>
                          <m:t>)</m:t>
                        </m:r>
                        <m:r>
                          <a:rPr lang="fr-CH" i="1">
                            <a:latin typeface="Cambria Math" panose="02040503050406030204" pitchFamily="18" charset="0"/>
                          </a:rPr>
                          <m:t>,</m:t>
                        </m:r>
                        <m:r>
                          <a:rPr lang="fr-CH" b="0" i="1" smtClean="0">
                            <a:latin typeface="Cambria Math" panose="02040503050406030204" pitchFamily="18" charset="0"/>
                          </a:rPr>
                          <m:t>𝑅</m:t>
                        </m:r>
                        <m:r>
                          <a:rPr lang="fr-CH" b="0" i="1" smtClean="0">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1</m:t>
                            </m:r>
                          </m:sub>
                        </m:sSub>
                      </m:e>
                    </m:d>
                    <m:r>
                      <a:rPr lang="fr-CH" b="0" i="1" smtClean="0">
                        <a:latin typeface="Cambria Math" panose="02040503050406030204" pitchFamily="18" charset="0"/>
                      </a:rPr>
                      <m:t>),…,</m:t>
                    </m:r>
                    <m:r>
                      <a:rPr lang="fr-CH" b="0" i="0" smtClean="0">
                        <a:latin typeface="Cambria Math" panose="02040503050406030204" pitchFamily="18" charset="0"/>
                      </a:rPr>
                      <m:t>(</m:t>
                    </m:r>
                    <m:r>
                      <a:rPr lang="fr-CH" i="1">
                        <a:latin typeface="Cambria Math" panose="02040503050406030204" pitchFamily="18" charset="0"/>
                      </a:rPr>
                      <m:t>𝑅</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𝑛</m:t>
                            </m:r>
                          </m:sub>
                        </m:sSub>
                        <m:r>
                          <a:rPr lang="fr-CH" b="0" i="1" smtClean="0">
                            <a:latin typeface="Cambria Math" panose="02040503050406030204" pitchFamily="18" charset="0"/>
                          </a:rPr>
                          <m:t>)</m:t>
                        </m:r>
                        <m:r>
                          <a:rPr lang="fr-CH" i="1">
                            <a:latin typeface="Cambria Math" panose="02040503050406030204" pitchFamily="18" charset="0"/>
                          </a:rPr>
                          <m:t>,</m:t>
                        </m:r>
                        <m:sSub>
                          <m:sSubPr>
                            <m:ctrlPr>
                              <a:rPr lang="fr-CH" i="1">
                                <a:latin typeface="Cambria Math" panose="02040503050406030204" pitchFamily="18" charset="0"/>
                              </a:rPr>
                            </m:ctrlPr>
                          </m:sSubPr>
                          <m:e>
                            <m:r>
                              <a:rPr lang="fr-CH" b="0" i="1" smtClean="0">
                                <a:latin typeface="Cambria Math" panose="02040503050406030204" pitchFamily="18" charset="0"/>
                              </a:rPr>
                              <m:t>𝑅</m:t>
                            </m:r>
                            <m:r>
                              <a:rPr lang="fr-CH" b="0" i="1" smtClean="0">
                                <a:latin typeface="Cambria Math" panose="02040503050406030204" pitchFamily="18" charset="0"/>
                              </a:rPr>
                              <m:t>(</m:t>
                            </m:r>
                            <m:r>
                              <a:rPr lang="fr-CH" i="1">
                                <a:latin typeface="Cambria Math" panose="02040503050406030204" pitchFamily="18" charset="0"/>
                              </a:rPr>
                              <m:t>𝑠</m:t>
                            </m:r>
                          </m:e>
                          <m:sub>
                            <m:r>
                              <a:rPr lang="fr-CH" b="0" i="1" smtClean="0">
                                <a:latin typeface="Cambria Math" panose="02040503050406030204" pitchFamily="18" charset="0"/>
                              </a:rPr>
                              <m:t>𝑛</m:t>
                            </m:r>
                          </m:sub>
                        </m:sSub>
                      </m:e>
                    </m:d>
                    <m:r>
                      <a:rPr lang="fr-CH" b="0" i="1"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572AEB60-125A-CB45-8B70-1F0D9B9D4F01}"/>
                  </a:ext>
                </a:extLst>
              </p:cNvPr>
              <p:cNvSpPr>
                <a:spLocks noGrp="1" noRot="1" noChangeAspect="1" noMove="1" noResize="1" noEditPoints="1" noAdjustHandles="1" noChangeArrowheads="1" noChangeShapeType="1" noTextEdit="1"/>
              </p:cNvSpPr>
              <p:nvPr>
                <p:ph idx="1"/>
              </p:nvPr>
            </p:nvSpPr>
            <p:spPr>
              <a:xfrm>
                <a:off x="233048" y="1549485"/>
                <a:ext cx="11395215" cy="5809192"/>
              </a:xfrm>
              <a:blipFill>
                <a:blip r:embed="rId3"/>
                <a:stretch>
                  <a:fillRect l="-1669" t="-1528" r="-1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B737F7D-D568-7F44-BBE8-EA5D397E3EF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217126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 WHAT IS AN information System?</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738202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D6A69-FEB2-9E4D-AF22-9EC8A5FCC4A4}"/>
              </a:ext>
            </a:extLst>
          </p:cNvPr>
          <p:cNvSpPr>
            <a:spLocks noGrp="1"/>
          </p:cNvSpPr>
          <p:nvPr>
            <p:ph type="title"/>
          </p:nvPr>
        </p:nvSpPr>
        <p:spPr/>
        <p:txBody>
          <a:bodyPr/>
          <a:lstStyle/>
          <a:p>
            <a:r>
              <a:rPr lang="en-US" dirty="0"/>
              <a:t>Is this mapping trivial?</a:t>
            </a:r>
          </a:p>
        </p:txBody>
      </p:sp>
      <p:sp>
        <p:nvSpPr>
          <p:cNvPr id="3" name="Content Placeholder 2">
            <a:extLst>
              <a:ext uri="{FF2B5EF4-FFF2-40B4-BE49-F238E27FC236}">
                <a16:creationId xmlns:a16="http://schemas.microsoft.com/office/drawing/2014/main" id="{A4A4903C-59C2-3C4D-A964-9BED1F141E9C}"/>
              </a:ext>
            </a:extLst>
          </p:cNvPr>
          <p:cNvSpPr>
            <a:spLocks noGrp="1"/>
          </p:cNvSpPr>
          <p:nvPr>
            <p:ph idx="1"/>
          </p:nvPr>
        </p:nvSpPr>
        <p:spPr/>
        <p:txBody>
          <a:bodyPr/>
          <a:lstStyle/>
          <a:p>
            <a:r>
              <a:rPr lang="en-US" dirty="0"/>
              <a:t>Not exactly. If the meaning is not precisely understood bad things may happen.</a:t>
            </a:r>
          </a:p>
          <a:p>
            <a:endParaRPr lang="en-US" dirty="0"/>
          </a:p>
          <a:p>
            <a:endParaRPr lang="en-US" dirty="0"/>
          </a:p>
        </p:txBody>
      </p:sp>
      <p:sp>
        <p:nvSpPr>
          <p:cNvPr id="4" name="Footer Placeholder 3">
            <a:extLst>
              <a:ext uri="{FF2B5EF4-FFF2-40B4-BE49-F238E27FC236}">
                <a16:creationId xmlns:a16="http://schemas.microsoft.com/office/drawing/2014/main" id="{E827E661-DEB6-834B-8470-3B478E28272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a:extLst>
              <a:ext uri="{FF2B5EF4-FFF2-40B4-BE49-F238E27FC236}">
                <a16:creationId xmlns:a16="http://schemas.microsoft.com/office/drawing/2014/main" id="{CDA6C521-D864-134E-8B91-62AB30CDB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175" y="3816796"/>
            <a:ext cx="7981404" cy="1381768"/>
          </a:xfrm>
          <a:prstGeom prst="rect">
            <a:avLst/>
          </a:prstGeom>
        </p:spPr>
      </p:pic>
    </p:spTree>
    <p:extLst>
      <p:ext uri="{BB962C8B-B14F-4D97-AF65-F5344CB8AC3E}">
        <p14:creationId xmlns:p14="http://schemas.microsoft.com/office/powerpoint/2010/main" val="95831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029D9-6A61-204A-A4A0-AD4D951CA002}"/>
              </a:ext>
            </a:extLst>
          </p:cNvPr>
          <p:cNvSpPr>
            <a:spLocks noGrp="1"/>
          </p:cNvSpPr>
          <p:nvPr>
            <p:ph type="title"/>
          </p:nvPr>
        </p:nvSpPr>
        <p:spPr/>
        <p:txBody>
          <a:bodyPr/>
          <a:lstStyle/>
          <a:p>
            <a:r>
              <a:rPr lang="en-US" dirty="0"/>
              <a:t>Physical Implementation of Data Structures</a:t>
            </a:r>
          </a:p>
        </p:txBody>
      </p:sp>
      <p:sp>
        <p:nvSpPr>
          <p:cNvPr id="3" name="Content Placeholder 2">
            <a:extLst>
              <a:ext uri="{FF2B5EF4-FFF2-40B4-BE49-F238E27FC236}">
                <a16:creationId xmlns:a16="http://schemas.microsoft.com/office/drawing/2014/main" id="{4C3763EA-53B8-0543-B963-B1D254BD955E}"/>
              </a:ext>
            </a:extLst>
          </p:cNvPr>
          <p:cNvSpPr>
            <a:spLocks noGrp="1"/>
          </p:cNvSpPr>
          <p:nvPr>
            <p:ph idx="1"/>
          </p:nvPr>
        </p:nvSpPr>
        <p:spPr/>
        <p:txBody>
          <a:bodyPr/>
          <a:lstStyle/>
          <a:p>
            <a:r>
              <a:rPr lang="en-US" sz="2800" dirty="0"/>
              <a:t>Requires a binary representation of the data structure</a:t>
            </a:r>
          </a:p>
          <a:p>
            <a:pPr marL="1022939" lvl="1" indent="-457200">
              <a:buFont typeface="Arial" panose="020B0604020202020204" pitchFamily="34" charset="0"/>
              <a:buChar char="•"/>
            </a:pPr>
            <a:r>
              <a:rPr lang="en-US" sz="2400" dirty="0"/>
              <a:t>Different implementations have different performance characteristics</a:t>
            </a:r>
          </a:p>
          <a:p>
            <a:r>
              <a:rPr lang="en-US" sz="2800" dirty="0"/>
              <a:t>Example: Map associative array to an array structure</a:t>
            </a:r>
          </a:p>
          <a:p>
            <a:pPr marL="565739" lvl="1" indent="0">
              <a:buNone/>
            </a:pPr>
            <a:r>
              <a:rPr lang="en-US" sz="2400" dirty="0"/>
              <a:t>	k1	v1	k2	v2 ….</a:t>
            </a:r>
          </a:p>
          <a:p>
            <a:pPr marL="565739" lvl="1" indent="0">
              <a:buNone/>
            </a:pPr>
            <a:r>
              <a:rPr lang="en-US" sz="2400" dirty="0"/>
              <a:t>	000	010	110	001 …</a:t>
            </a:r>
          </a:p>
          <a:p>
            <a:pPr indent="-353587"/>
            <a:r>
              <a:rPr lang="en-US" sz="2800" dirty="0"/>
              <a:t>	implement the functions of the ADT</a:t>
            </a:r>
          </a:p>
          <a:p>
            <a:r>
              <a:rPr lang="fr-FR" sz="2800" dirty="0"/>
              <a:t>Alternative </a:t>
            </a:r>
            <a:r>
              <a:rPr lang="fr-FR" sz="2800" dirty="0" err="1"/>
              <a:t>implementations</a:t>
            </a:r>
            <a:r>
              <a:rPr lang="fr-FR" sz="2800" dirty="0"/>
              <a:t> of associative </a:t>
            </a:r>
            <a:r>
              <a:rPr lang="fr-FR" sz="2800" dirty="0" err="1"/>
              <a:t>arrays</a:t>
            </a:r>
            <a:endParaRPr lang="fr-FR" sz="2800" dirty="0"/>
          </a:p>
          <a:p>
            <a:pPr marL="571500" indent="-571500">
              <a:buFont typeface="Arial" panose="020B0604020202020204" pitchFamily="34" charset="0"/>
              <a:buChar char="•"/>
            </a:pPr>
            <a:r>
              <a:rPr lang="fr-FR" sz="2800" dirty="0"/>
              <a:t>hash tables, </a:t>
            </a:r>
            <a:r>
              <a:rPr lang="fr-FR" sz="2800" dirty="0" err="1"/>
              <a:t>binary</a:t>
            </a:r>
            <a:r>
              <a:rPr lang="fr-FR" sz="2800" dirty="0"/>
              <a:t> </a:t>
            </a:r>
            <a:r>
              <a:rPr lang="fr-FR" sz="2800" dirty="0" err="1"/>
              <a:t>search</a:t>
            </a:r>
            <a:r>
              <a:rPr lang="fr-FR" sz="2800" dirty="0"/>
              <a:t> </a:t>
            </a:r>
            <a:r>
              <a:rPr lang="fr-FR" sz="2800" dirty="0" err="1"/>
              <a:t>trees</a:t>
            </a:r>
            <a:r>
              <a:rPr lang="fr-FR" sz="2800" dirty="0"/>
              <a:t>, tries, …</a:t>
            </a:r>
            <a:endParaRPr lang="en-US" sz="2800" dirty="0"/>
          </a:p>
          <a:p>
            <a:endParaRPr lang="en-US" sz="2800" dirty="0"/>
          </a:p>
          <a:p>
            <a:r>
              <a:rPr lang="en-US" sz="2800" dirty="0"/>
              <a:t>Representing the trajectory model as data structure in Python</a:t>
            </a:r>
            <a:br>
              <a:rPr lang="en-US" sz="3600" dirty="0"/>
            </a:br>
            <a:r>
              <a:rPr lang="en-US" sz="3600" dirty="0"/>
              <a:t>	</a:t>
            </a:r>
            <a:r>
              <a:rPr lang="en-US" sz="2800" dirty="0">
                <a:latin typeface="Courier" pitchFamily="2" charset="0"/>
              </a:rPr>
              <a:t>set(</a:t>
            </a:r>
            <a:r>
              <a:rPr lang="en-US" sz="2800" dirty="0" err="1">
                <a:latin typeface="Courier" pitchFamily="2" charset="0"/>
              </a:rPr>
              <a:t>dict</a:t>
            </a:r>
            <a:r>
              <a:rPr lang="en-US" sz="2800" dirty="0">
                <a:latin typeface="Courier" pitchFamily="2" charset="0"/>
              </a:rPr>
              <a:t>(float, tuple(float, float)))</a:t>
            </a:r>
          </a:p>
          <a:p>
            <a:pPr marL="1022939" lvl="1" indent="-457200">
              <a:buFont typeface="Arial" panose="020B0604020202020204" pitchFamily="34" charset="0"/>
              <a:buChar char="•"/>
            </a:pPr>
            <a:endParaRPr lang="en-US" sz="2400" dirty="0"/>
          </a:p>
        </p:txBody>
      </p:sp>
      <p:sp>
        <p:nvSpPr>
          <p:cNvPr id="4" name="Footer Placeholder 3">
            <a:extLst>
              <a:ext uri="{FF2B5EF4-FFF2-40B4-BE49-F238E27FC236}">
                <a16:creationId xmlns:a16="http://schemas.microsoft.com/office/drawing/2014/main" id="{5AA0C8B7-FC9A-1845-9C5A-8FE26B9DCE4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738972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017B-251E-8E4D-B86B-6062A4DEBC58}"/>
              </a:ext>
            </a:extLst>
          </p:cNvPr>
          <p:cNvSpPr>
            <a:spLocks noGrp="1"/>
          </p:cNvSpPr>
          <p:nvPr>
            <p:ph type="title"/>
          </p:nvPr>
        </p:nvSpPr>
        <p:spPr/>
        <p:txBody>
          <a:bodyPr/>
          <a:lstStyle/>
          <a:p>
            <a:r>
              <a:rPr lang="en-US" dirty="0"/>
              <a:t>Object-Oriented Models</a:t>
            </a:r>
          </a:p>
        </p:txBody>
      </p:sp>
      <p:sp>
        <p:nvSpPr>
          <p:cNvPr id="3" name="Content Placeholder 2">
            <a:extLst>
              <a:ext uri="{FF2B5EF4-FFF2-40B4-BE49-F238E27FC236}">
                <a16:creationId xmlns:a16="http://schemas.microsoft.com/office/drawing/2014/main" id="{CFA5DEB3-0D4E-C242-AE35-A7B50BD22E60}"/>
              </a:ext>
            </a:extLst>
          </p:cNvPr>
          <p:cNvSpPr>
            <a:spLocks noGrp="1"/>
          </p:cNvSpPr>
          <p:nvPr>
            <p:ph idx="1"/>
          </p:nvPr>
        </p:nvSpPr>
        <p:spPr/>
        <p:txBody>
          <a:bodyPr/>
          <a:lstStyle/>
          <a:p>
            <a:r>
              <a:rPr lang="en-US" dirty="0"/>
              <a:t>Allow to encapsulate ADTs and mimic the (signature of the) mathematical structure</a:t>
            </a:r>
          </a:p>
        </p:txBody>
      </p:sp>
      <p:sp>
        <p:nvSpPr>
          <p:cNvPr id="4" name="Footer Placeholder 3">
            <a:extLst>
              <a:ext uri="{FF2B5EF4-FFF2-40B4-BE49-F238E27FC236}">
                <a16:creationId xmlns:a16="http://schemas.microsoft.com/office/drawing/2014/main" id="{9A861808-EE32-8E4F-ABB1-23E0F8D2CF7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a:extLst>
              <a:ext uri="{FF2B5EF4-FFF2-40B4-BE49-F238E27FC236}">
                <a16:creationId xmlns:a16="http://schemas.microsoft.com/office/drawing/2014/main" id="{929C7B2B-41A6-1F4B-953B-91ED4A645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68724"/>
            <a:ext cx="11879263" cy="3640796"/>
          </a:xfrm>
          <a:prstGeom prst="rect">
            <a:avLst/>
          </a:prstGeom>
        </p:spPr>
      </p:pic>
    </p:spTree>
    <p:extLst>
      <p:ext uri="{BB962C8B-B14F-4D97-AF65-F5344CB8AC3E}">
        <p14:creationId xmlns:p14="http://schemas.microsoft.com/office/powerpoint/2010/main" val="2339256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3A11-E49D-E44A-A208-AD9949200BE3}"/>
              </a:ext>
            </a:extLst>
          </p:cNvPr>
          <p:cNvSpPr>
            <a:spLocks noGrp="1"/>
          </p:cNvSpPr>
          <p:nvPr>
            <p:ph type="title"/>
          </p:nvPr>
        </p:nvSpPr>
        <p:spPr/>
        <p:txBody>
          <a:bodyPr/>
          <a:lstStyle/>
          <a:p>
            <a:r>
              <a:rPr lang="en-US" dirty="0"/>
              <a:t>Relationship </a:t>
            </a:r>
            <a:r>
              <a:rPr lang="en-US"/>
              <a:t>among Model and Data </a:t>
            </a:r>
            <a:r>
              <a:rPr lang="en-US" dirty="0"/>
              <a:t>M</a:t>
            </a:r>
            <a:r>
              <a:rPr lang="en-US"/>
              <a:t>odel</a:t>
            </a:r>
            <a:endParaRPr lang="en-US" dirty="0"/>
          </a:p>
        </p:txBody>
      </p:sp>
      <p:sp>
        <p:nvSpPr>
          <p:cNvPr id="3" name="Content Placeholder 2">
            <a:extLst>
              <a:ext uri="{FF2B5EF4-FFF2-40B4-BE49-F238E27FC236}">
                <a16:creationId xmlns:a16="http://schemas.microsoft.com/office/drawing/2014/main" id="{F7EA27F3-A090-9745-BDE3-EADB30A0D96C}"/>
              </a:ext>
            </a:extLst>
          </p:cNvPr>
          <p:cNvSpPr>
            <a:spLocks noGrp="1"/>
          </p:cNvSpPr>
          <p:nvPr>
            <p:ph idx="1"/>
          </p:nvPr>
        </p:nvSpPr>
        <p:spPr>
          <a:xfrm>
            <a:off x="233048" y="1549485"/>
            <a:ext cx="10790331" cy="5809192"/>
          </a:xfrm>
        </p:spPr>
        <p:txBody>
          <a:bodyPr/>
          <a:lstStyle/>
          <a:p>
            <a:r>
              <a:rPr lang="en-US" dirty="0"/>
              <a:t>The same function can be represented using different data structures</a:t>
            </a:r>
          </a:p>
          <a:p>
            <a:endParaRPr lang="en-US" dirty="0"/>
          </a:p>
        </p:txBody>
      </p:sp>
      <p:sp>
        <p:nvSpPr>
          <p:cNvPr id="4" name="Footer Placeholder 3">
            <a:extLst>
              <a:ext uri="{FF2B5EF4-FFF2-40B4-BE49-F238E27FC236}">
                <a16:creationId xmlns:a16="http://schemas.microsoft.com/office/drawing/2014/main" id="{EE3E7EB7-8AA7-6E43-A9A5-4BE8FE03B672}"/>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9" name="TextBox 8">
            <a:extLst>
              <a:ext uri="{FF2B5EF4-FFF2-40B4-BE49-F238E27FC236}">
                <a16:creationId xmlns:a16="http://schemas.microsoft.com/office/drawing/2014/main" id="{DB125705-0452-7342-B356-78BF92606A74}"/>
              </a:ext>
            </a:extLst>
          </p:cNvPr>
          <p:cNvSpPr txBox="1"/>
          <p:nvPr/>
        </p:nvSpPr>
        <p:spPr>
          <a:xfrm>
            <a:off x="715143" y="4644244"/>
            <a:ext cx="2028119" cy="461665"/>
          </a:xfrm>
          <a:prstGeom prst="rect">
            <a:avLst/>
          </a:prstGeom>
          <a:noFill/>
        </p:spPr>
        <p:txBody>
          <a:bodyPr wrap="none" rtlCol="0">
            <a:spAutoFit/>
          </a:bodyPr>
          <a:lstStyle/>
          <a:p>
            <a:r>
              <a:rPr lang="en-US" sz="2400" dirty="0">
                <a:latin typeface="Courier" pitchFamily="2" charset="0"/>
              </a:rPr>
              <a:t>Dictionary</a:t>
            </a:r>
          </a:p>
        </p:txBody>
      </p:sp>
      <p:sp>
        <p:nvSpPr>
          <p:cNvPr id="10" name="TextBox 9">
            <a:extLst>
              <a:ext uri="{FF2B5EF4-FFF2-40B4-BE49-F238E27FC236}">
                <a16:creationId xmlns:a16="http://schemas.microsoft.com/office/drawing/2014/main" id="{DF981B4C-39FA-314C-AEE7-E790A42ACE28}"/>
              </a:ext>
            </a:extLst>
          </p:cNvPr>
          <p:cNvSpPr txBox="1"/>
          <p:nvPr/>
        </p:nvSpPr>
        <p:spPr>
          <a:xfrm>
            <a:off x="4732989" y="4577525"/>
            <a:ext cx="922047" cy="461665"/>
          </a:xfrm>
          <a:prstGeom prst="rect">
            <a:avLst/>
          </a:prstGeom>
          <a:noFill/>
        </p:spPr>
        <p:txBody>
          <a:bodyPr wrap="none" rtlCol="0">
            <a:spAutoFit/>
          </a:bodyPr>
          <a:lstStyle/>
          <a:p>
            <a:r>
              <a:rPr lang="en-US" sz="2400" dirty="0">
                <a:latin typeface="Courier" pitchFamily="2" charset="0"/>
              </a:rPr>
              <a:t>List</a:t>
            </a:r>
          </a:p>
        </p:txBody>
      </p:sp>
      <p:sp>
        <p:nvSpPr>
          <p:cNvPr id="11" name="TextBox 10">
            <a:extLst>
              <a:ext uri="{FF2B5EF4-FFF2-40B4-BE49-F238E27FC236}">
                <a16:creationId xmlns:a16="http://schemas.microsoft.com/office/drawing/2014/main" id="{BE13F8D9-52BB-D44D-93D7-9B0CFA49269E}"/>
              </a:ext>
            </a:extLst>
          </p:cNvPr>
          <p:cNvSpPr txBox="1"/>
          <p:nvPr/>
        </p:nvSpPr>
        <p:spPr>
          <a:xfrm>
            <a:off x="7519228" y="4585942"/>
            <a:ext cx="1659429" cy="461665"/>
          </a:xfrm>
          <a:prstGeom prst="rect">
            <a:avLst/>
          </a:prstGeom>
          <a:noFill/>
        </p:spPr>
        <p:txBody>
          <a:bodyPr wrap="none" rtlCol="0">
            <a:spAutoFit/>
          </a:bodyPr>
          <a:lstStyle/>
          <a:p>
            <a:r>
              <a:rPr lang="en-US" sz="2400" dirty="0">
                <a:latin typeface="Courier" pitchFamily="2" charset="0"/>
              </a:rPr>
              <a:t>Relation</a:t>
            </a:r>
          </a:p>
        </p:txBody>
      </p:sp>
      <p:cxnSp>
        <p:nvCxnSpPr>
          <p:cNvPr id="23" name="Straight Arrow Connector 22">
            <a:extLst>
              <a:ext uri="{FF2B5EF4-FFF2-40B4-BE49-F238E27FC236}">
                <a16:creationId xmlns:a16="http://schemas.microsoft.com/office/drawing/2014/main" id="{34506AA2-14B5-3546-8652-86BCCE372341}"/>
              </a:ext>
            </a:extLst>
          </p:cNvPr>
          <p:cNvCxnSpPr>
            <a:cxnSpLocks/>
            <a:endCxn id="9" idx="0"/>
          </p:cNvCxnSpPr>
          <p:nvPr/>
        </p:nvCxnSpPr>
        <p:spPr bwMode="auto">
          <a:xfrm flipH="1">
            <a:off x="1729203" y="3586983"/>
            <a:ext cx="3346332" cy="10572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1B275762-13D4-9747-8740-4A32F7CDA37A}"/>
              </a:ext>
            </a:extLst>
          </p:cNvPr>
          <p:cNvCxnSpPr>
            <a:cxnSpLocks/>
          </p:cNvCxnSpPr>
          <p:nvPr/>
        </p:nvCxnSpPr>
        <p:spPr bwMode="auto">
          <a:xfrm>
            <a:off x="5075535" y="3590509"/>
            <a:ext cx="0" cy="9870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Straight Arrow Connector 32">
            <a:extLst>
              <a:ext uri="{FF2B5EF4-FFF2-40B4-BE49-F238E27FC236}">
                <a16:creationId xmlns:a16="http://schemas.microsoft.com/office/drawing/2014/main" id="{AA177485-C8E4-F14A-927C-7EE73DE9AD47}"/>
              </a:ext>
            </a:extLst>
          </p:cNvPr>
          <p:cNvCxnSpPr>
            <a:cxnSpLocks/>
            <a:endCxn id="11" idx="0"/>
          </p:cNvCxnSpPr>
          <p:nvPr/>
        </p:nvCxnSpPr>
        <p:spPr bwMode="auto">
          <a:xfrm>
            <a:off x="5075535" y="3590509"/>
            <a:ext cx="3273408" cy="9954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 name="TextBox 5">
            <a:extLst>
              <a:ext uri="{FF2B5EF4-FFF2-40B4-BE49-F238E27FC236}">
                <a16:creationId xmlns:a16="http://schemas.microsoft.com/office/drawing/2014/main" id="{DBEDC721-A4C6-DD4C-8CF6-8E6C17DDC0ED}"/>
              </a:ext>
            </a:extLst>
          </p:cNvPr>
          <p:cNvSpPr txBox="1"/>
          <p:nvPr/>
        </p:nvSpPr>
        <p:spPr>
          <a:xfrm>
            <a:off x="2698382" y="6972224"/>
            <a:ext cx="6705682"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Different internal implementations of the data types</a:t>
            </a:r>
          </a:p>
        </p:txBody>
      </p:sp>
      <p:sp>
        <p:nvSpPr>
          <p:cNvPr id="12" name="TextBox 11">
            <a:extLst>
              <a:ext uri="{FF2B5EF4-FFF2-40B4-BE49-F238E27FC236}">
                <a16:creationId xmlns:a16="http://schemas.microsoft.com/office/drawing/2014/main" id="{DA7C3BB5-50F3-754A-AE7F-8867D2016344}"/>
              </a:ext>
            </a:extLst>
          </p:cNvPr>
          <p:cNvSpPr txBox="1"/>
          <p:nvPr/>
        </p:nvSpPr>
        <p:spPr>
          <a:xfrm>
            <a:off x="9931215" y="2956870"/>
            <a:ext cx="178388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What you think</a:t>
            </a:r>
          </a:p>
        </p:txBody>
      </p:sp>
      <p:sp>
        <p:nvSpPr>
          <p:cNvPr id="21" name="TextBox 20">
            <a:extLst>
              <a:ext uri="{FF2B5EF4-FFF2-40B4-BE49-F238E27FC236}">
                <a16:creationId xmlns:a16="http://schemas.microsoft.com/office/drawing/2014/main" id="{0CEAE32F-6B7F-704E-BFAC-5E416ACADB56}"/>
              </a:ext>
            </a:extLst>
          </p:cNvPr>
          <p:cNvSpPr txBox="1"/>
          <p:nvPr/>
        </p:nvSpPr>
        <p:spPr>
          <a:xfrm>
            <a:off x="9808882" y="5160583"/>
            <a:ext cx="214000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What you program</a:t>
            </a:r>
          </a:p>
        </p:txBody>
      </p:sp>
      <p:sp>
        <p:nvSpPr>
          <p:cNvPr id="22" name="TextBox 21">
            <a:extLst>
              <a:ext uri="{FF2B5EF4-FFF2-40B4-BE49-F238E27FC236}">
                <a16:creationId xmlns:a16="http://schemas.microsoft.com/office/drawing/2014/main" id="{DB9C7A54-6865-2A4C-B9AF-55963F4038C6}"/>
              </a:ext>
            </a:extLst>
          </p:cNvPr>
          <p:cNvSpPr txBox="1"/>
          <p:nvPr/>
        </p:nvSpPr>
        <p:spPr>
          <a:xfrm>
            <a:off x="9971386" y="6883052"/>
            <a:ext cx="1703543"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What happens</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63A55C3-51E1-D34C-8655-B8CE4F494CD7}"/>
                  </a:ext>
                </a:extLst>
              </p:cNvPr>
              <p:cNvSpPr/>
              <p:nvPr/>
            </p:nvSpPr>
            <p:spPr>
              <a:xfrm>
                <a:off x="3203327" y="2864538"/>
                <a:ext cx="2847896" cy="584775"/>
              </a:xfrm>
              <a:prstGeom prst="rect">
                <a:avLst/>
              </a:prstGeom>
            </p:spPr>
            <p:txBody>
              <a:bodyPr wrap="none">
                <a:spAutoFit/>
              </a:bodyPr>
              <a:lstStyle/>
              <a:p>
                <a:pPr marL="919326" lvl="1"/>
                <a14:m>
                  <m:oMathPara xmlns:m="http://schemas.openxmlformats.org/officeDocument/2006/math">
                    <m:oMathParaPr>
                      <m:jc m:val="centerGroup"/>
                    </m:oMathParaPr>
                    <m:oMath xmlns:m="http://schemas.openxmlformats.org/officeDocument/2006/math">
                      <m:r>
                        <a:rPr lang="fr-CH" sz="3200" i="1">
                          <a:latin typeface="Cambria Math" panose="02040503050406030204" pitchFamily="18" charset="0"/>
                        </a:rPr>
                        <m:t>𝑡𝑟</m:t>
                      </m:r>
                      <m:r>
                        <a:rPr lang="fr-CH" sz="3200" i="1">
                          <a:latin typeface="Cambria Math" panose="02040503050406030204" pitchFamily="18" charset="0"/>
                        </a:rPr>
                        <m:t>:</m:t>
                      </m:r>
                      <m:r>
                        <a:rPr lang="fr-CH" sz="3200" i="1">
                          <a:latin typeface="Cambria Math" panose="02040503050406030204" pitchFamily="18" charset="0"/>
                        </a:rPr>
                        <m:t>𝑇</m:t>
                      </m:r>
                      <m:r>
                        <a:rPr lang="fr-CH" sz="3200" i="1">
                          <a:latin typeface="Cambria Math" panose="02040503050406030204" pitchFamily="18" charset="0"/>
                          <a:ea typeface="Cambria Math" panose="02040503050406030204" pitchFamily="18" charset="0"/>
                        </a:rPr>
                        <m:t>→</m:t>
                      </m:r>
                      <m:r>
                        <a:rPr lang="fr-CH" sz="3200" i="1">
                          <a:latin typeface="Cambria Math" panose="02040503050406030204" pitchFamily="18" charset="0"/>
                          <a:ea typeface="Cambria Math" panose="02040503050406030204" pitchFamily="18" charset="0"/>
                        </a:rPr>
                        <m:t>𝑆</m:t>
                      </m:r>
                    </m:oMath>
                  </m:oMathPara>
                </a14:m>
                <a:endParaRPr lang="fr-CH" sz="3200" dirty="0">
                  <a:ea typeface="Cambria Math" panose="02040503050406030204" pitchFamily="18" charset="0"/>
                </a:endParaRPr>
              </a:p>
            </p:txBody>
          </p:sp>
        </mc:Choice>
        <mc:Fallback xmlns="">
          <p:sp>
            <p:nvSpPr>
              <p:cNvPr id="14" name="Rectangle 13">
                <a:extLst>
                  <a:ext uri="{FF2B5EF4-FFF2-40B4-BE49-F238E27FC236}">
                    <a16:creationId xmlns:a16="http://schemas.microsoft.com/office/drawing/2014/main" id="{F63A55C3-51E1-D34C-8655-B8CE4F494CD7}"/>
                  </a:ext>
                </a:extLst>
              </p:cNvPr>
              <p:cNvSpPr>
                <a:spLocks noRot="1" noChangeAspect="1" noMove="1" noResize="1" noEditPoints="1" noAdjustHandles="1" noChangeArrowheads="1" noChangeShapeType="1" noTextEdit="1"/>
              </p:cNvSpPr>
              <p:nvPr/>
            </p:nvSpPr>
            <p:spPr>
              <a:xfrm>
                <a:off x="3203327" y="2864538"/>
                <a:ext cx="2847896" cy="584775"/>
              </a:xfrm>
              <a:prstGeom prst="rect">
                <a:avLst/>
              </a:prstGeom>
              <a:blipFill>
                <a:blip r:embed="rId3"/>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769AD49-9D69-184F-9A18-F8BA668D77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063" y="5127070"/>
            <a:ext cx="1655657" cy="936143"/>
          </a:xfrm>
          <a:prstGeom prst="rect">
            <a:avLst/>
          </a:prstGeom>
        </p:spPr>
      </p:pic>
      <p:pic>
        <p:nvPicPr>
          <p:cNvPr id="25" name="Picture 24">
            <a:extLst>
              <a:ext uri="{FF2B5EF4-FFF2-40B4-BE49-F238E27FC236}">
                <a16:creationId xmlns:a16="http://schemas.microsoft.com/office/drawing/2014/main" id="{E74DD3AB-F9F2-8C4D-BD2A-AF0B7ED9B3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4629" y="5058173"/>
            <a:ext cx="1809072" cy="1005040"/>
          </a:xfrm>
          <a:prstGeom prst="rect">
            <a:avLst/>
          </a:prstGeom>
        </p:spPr>
      </p:pic>
      <p:pic>
        <p:nvPicPr>
          <p:cNvPr id="35" name="Picture 34">
            <a:extLst>
              <a:ext uri="{FF2B5EF4-FFF2-40B4-BE49-F238E27FC236}">
                <a16:creationId xmlns:a16="http://schemas.microsoft.com/office/drawing/2014/main" id="{26AC1F0E-F8F4-BE42-89EE-F8062CF418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7783" y="5025527"/>
            <a:ext cx="2407022" cy="1624957"/>
          </a:xfrm>
          <a:prstGeom prst="rect">
            <a:avLst/>
          </a:prstGeom>
        </p:spPr>
      </p:pic>
    </p:spTree>
    <p:extLst>
      <p:ext uri="{BB962C8B-B14F-4D97-AF65-F5344CB8AC3E}">
        <p14:creationId xmlns:p14="http://schemas.microsoft.com/office/powerpoint/2010/main" val="983659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78C5-F7E5-A04F-9008-9018633C4623}"/>
              </a:ext>
            </a:extLst>
          </p:cNvPr>
          <p:cNvSpPr>
            <a:spLocks noGrp="1"/>
          </p:cNvSpPr>
          <p:nvPr>
            <p:ph type="title"/>
          </p:nvPr>
        </p:nvSpPr>
        <p:spPr/>
        <p:txBody>
          <a:bodyPr/>
          <a:lstStyle/>
          <a:p>
            <a:r>
              <a:rPr lang="en-US" dirty="0"/>
              <a:t>Three levels of modeling</a:t>
            </a:r>
          </a:p>
        </p:txBody>
      </p:sp>
      <p:sp>
        <p:nvSpPr>
          <p:cNvPr id="3" name="Content Placeholder 2">
            <a:extLst>
              <a:ext uri="{FF2B5EF4-FFF2-40B4-BE49-F238E27FC236}">
                <a16:creationId xmlns:a16="http://schemas.microsoft.com/office/drawing/2014/main" id="{4883411B-9E42-4E49-B4E0-9324F0F22577}"/>
              </a:ext>
            </a:extLst>
          </p:cNvPr>
          <p:cNvSpPr>
            <a:spLocks noGrp="1"/>
          </p:cNvSpPr>
          <p:nvPr>
            <p:ph idx="1"/>
          </p:nvPr>
        </p:nvSpPr>
        <p:spPr/>
        <p:txBody>
          <a:bodyPr/>
          <a:lstStyle/>
          <a:p>
            <a:r>
              <a:rPr lang="en-US" dirty="0"/>
              <a:t>Conceptual modelling</a:t>
            </a:r>
          </a:p>
          <a:p>
            <a:pPr marL="571500" indent="-571500">
              <a:buFont typeface="Arial" panose="020B0604020202020204" pitchFamily="34" charset="0"/>
              <a:buChar char="•"/>
            </a:pPr>
            <a:r>
              <a:rPr lang="en-US" dirty="0"/>
              <a:t>mathematical model that user thinks in</a:t>
            </a:r>
          </a:p>
          <a:p>
            <a:endParaRPr lang="en-US" dirty="0"/>
          </a:p>
          <a:p>
            <a:r>
              <a:rPr lang="en-US" dirty="0"/>
              <a:t>Logical modelling</a:t>
            </a:r>
          </a:p>
          <a:p>
            <a:pPr marL="571500" indent="-571500">
              <a:buFont typeface="Arial" panose="020B0604020202020204" pitchFamily="34" charset="0"/>
              <a:buChar char="•"/>
            </a:pPr>
            <a:r>
              <a:rPr lang="en-US" dirty="0"/>
              <a:t>mathematical model that computer can process</a:t>
            </a:r>
          </a:p>
          <a:p>
            <a:endParaRPr lang="en-US" dirty="0"/>
          </a:p>
          <a:p>
            <a:r>
              <a:rPr lang="en-US" dirty="0"/>
              <a:t>Physical modelling</a:t>
            </a:r>
          </a:p>
          <a:p>
            <a:pPr marL="571500" indent="-571500">
              <a:buFont typeface="Arial" panose="020B0604020202020204" pitchFamily="34" charset="0"/>
              <a:buChar char="•"/>
            </a:pPr>
            <a:r>
              <a:rPr lang="en-US" dirty="0"/>
              <a:t>binary representation of logical model</a:t>
            </a:r>
          </a:p>
        </p:txBody>
      </p:sp>
      <p:sp>
        <p:nvSpPr>
          <p:cNvPr id="4" name="Footer Placeholder 3">
            <a:extLst>
              <a:ext uri="{FF2B5EF4-FFF2-40B4-BE49-F238E27FC236}">
                <a16:creationId xmlns:a16="http://schemas.microsoft.com/office/drawing/2014/main" id="{F4A2554D-F259-4045-A08D-30392EE44E8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379724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B8EC-9263-4449-999D-E1468D2CDAD1}"/>
              </a:ext>
            </a:extLst>
          </p:cNvPr>
          <p:cNvSpPr>
            <a:spLocks noGrp="1"/>
          </p:cNvSpPr>
          <p:nvPr>
            <p:ph type="title"/>
          </p:nvPr>
        </p:nvSpPr>
        <p:spPr/>
        <p:txBody>
          <a:bodyPr/>
          <a:lstStyle/>
          <a:p>
            <a:r>
              <a:rPr lang="en-US" dirty="0"/>
              <a:t>Three Notions of Data</a:t>
            </a:r>
          </a:p>
        </p:txBody>
      </p:sp>
      <p:sp>
        <p:nvSpPr>
          <p:cNvPr id="3" name="Content Placeholder 2">
            <a:extLst>
              <a:ext uri="{FF2B5EF4-FFF2-40B4-BE49-F238E27FC236}">
                <a16:creationId xmlns:a16="http://schemas.microsoft.com/office/drawing/2014/main" id="{2AF101F6-BBC6-C34B-99DD-53B2FAE5B3AF}"/>
              </a:ext>
            </a:extLst>
          </p:cNvPr>
          <p:cNvSpPr>
            <a:spLocks noGrp="1"/>
          </p:cNvSpPr>
          <p:nvPr>
            <p:ph idx="1"/>
          </p:nvPr>
        </p:nvSpPr>
        <p:spPr/>
        <p:txBody>
          <a:bodyPr/>
          <a:lstStyle/>
          <a:p>
            <a:r>
              <a:rPr lang="en-US" dirty="0"/>
              <a:t>Conceptual level (data as in </a:t>
            </a:r>
            <a:r>
              <a:rPr lang="en-US" b="1" dirty="0"/>
              <a:t>science</a:t>
            </a:r>
            <a:r>
              <a:rPr lang="en-US" dirty="0"/>
              <a:t>)</a:t>
            </a:r>
          </a:p>
          <a:p>
            <a:pPr marL="571500" indent="-571500">
              <a:buFont typeface="Arial" panose="020B0604020202020204" pitchFamily="34" charset="0"/>
              <a:buChar char="•"/>
            </a:pPr>
            <a:r>
              <a:rPr lang="en-US" dirty="0"/>
              <a:t>Values a variable (function) can take</a:t>
            </a:r>
          </a:p>
          <a:p>
            <a:endParaRPr lang="en-US" dirty="0"/>
          </a:p>
          <a:p>
            <a:r>
              <a:rPr lang="en-US" dirty="0"/>
              <a:t>Logical level (structured data as in </a:t>
            </a:r>
            <a:r>
              <a:rPr lang="en-US" b="1" dirty="0"/>
              <a:t>programming</a:t>
            </a:r>
            <a:r>
              <a:rPr lang="en-US" dirty="0"/>
              <a:t>)</a:t>
            </a:r>
          </a:p>
          <a:p>
            <a:pPr marL="571500" indent="-571500">
              <a:buFont typeface="Arial" panose="020B0604020202020204" pitchFamily="34" charset="0"/>
              <a:buChar char="•"/>
            </a:pPr>
            <a:r>
              <a:rPr lang="en-US" dirty="0"/>
              <a:t>Value (instance) of an abstract data type</a:t>
            </a:r>
          </a:p>
          <a:p>
            <a:endParaRPr lang="en-US" dirty="0"/>
          </a:p>
          <a:p>
            <a:r>
              <a:rPr lang="en-US" dirty="0"/>
              <a:t>Physical level (data as in </a:t>
            </a:r>
            <a:r>
              <a:rPr lang="en-US" b="1" dirty="0"/>
              <a:t>information theory</a:t>
            </a:r>
            <a:r>
              <a:rPr lang="en-US" dirty="0"/>
              <a:t>)</a:t>
            </a:r>
          </a:p>
          <a:p>
            <a:pPr marL="571500" indent="-571500">
              <a:buFont typeface="Arial" panose="020B0604020202020204" pitchFamily="34" charset="0"/>
              <a:buChar char="•"/>
            </a:pPr>
            <a:r>
              <a:rPr lang="en-US" dirty="0"/>
              <a:t>Binary representation</a:t>
            </a:r>
          </a:p>
        </p:txBody>
      </p:sp>
      <p:sp>
        <p:nvSpPr>
          <p:cNvPr id="4" name="Footer Placeholder 3">
            <a:extLst>
              <a:ext uri="{FF2B5EF4-FFF2-40B4-BE49-F238E27FC236}">
                <a16:creationId xmlns:a16="http://schemas.microsoft.com/office/drawing/2014/main" id="{3AF7E1C6-0EBD-6243-8335-C7BE234C027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028990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AB772-B674-D648-9551-E8E0AA9C58F6}"/>
              </a:ext>
            </a:extLst>
          </p:cNvPr>
          <p:cNvSpPr>
            <a:spLocks noGrp="1"/>
          </p:cNvSpPr>
          <p:nvPr>
            <p:ph type="title"/>
          </p:nvPr>
        </p:nvSpPr>
        <p:spPr/>
        <p:txBody>
          <a:bodyPr/>
          <a:lstStyle/>
          <a:p>
            <a:r>
              <a:rPr lang="en-US" dirty="0"/>
              <a:t>Representation of Mathematical Models</a:t>
            </a:r>
          </a:p>
        </p:txBody>
      </p:sp>
      <p:sp>
        <p:nvSpPr>
          <p:cNvPr id="3" name="Content Placeholder 2">
            <a:extLst>
              <a:ext uri="{FF2B5EF4-FFF2-40B4-BE49-F238E27FC236}">
                <a16:creationId xmlns:a16="http://schemas.microsoft.com/office/drawing/2014/main" id="{DD26AF79-2045-C243-87A9-C580F8F6CDE4}"/>
              </a:ext>
            </a:extLst>
          </p:cNvPr>
          <p:cNvSpPr>
            <a:spLocks noGrp="1"/>
          </p:cNvSpPr>
          <p:nvPr>
            <p:ph idx="1"/>
          </p:nvPr>
        </p:nvSpPr>
        <p:spPr>
          <a:xfrm>
            <a:off x="395015" y="1525943"/>
            <a:ext cx="10790331" cy="5809192"/>
          </a:xfrm>
        </p:spPr>
        <p:txBody>
          <a:bodyPr/>
          <a:lstStyle/>
          <a:p>
            <a:r>
              <a:rPr lang="en-US" sz="3600" dirty="0"/>
              <a:t>Mathematical models of information systems are represented as data structures</a:t>
            </a:r>
          </a:p>
          <a:p>
            <a:pPr marL="571500" indent="-571500">
              <a:buFontTx/>
              <a:buChar char="-"/>
            </a:pPr>
            <a:r>
              <a:rPr lang="en-US" sz="3600" dirty="0"/>
              <a:t>The elements are represented as </a:t>
            </a:r>
            <a:r>
              <a:rPr lang="en-US" sz="3600" b="1" dirty="0"/>
              <a:t>structured</a:t>
            </a:r>
            <a:r>
              <a:rPr lang="en-US" sz="3600" dirty="0"/>
              <a:t> </a:t>
            </a:r>
            <a:r>
              <a:rPr lang="en-US" sz="3600" b="1" dirty="0"/>
              <a:t>data</a:t>
            </a:r>
          </a:p>
          <a:p>
            <a:pPr marL="571500" indent="-571500">
              <a:buFontTx/>
              <a:buChar char="-"/>
            </a:pPr>
            <a:r>
              <a:rPr lang="en-US" sz="3600" dirty="0"/>
              <a:t>The functions are represented as </a:t>
            </a:r>
            <a:r>
              <a:rPr lang="en-US" sz="3600" b="1" dirty="0"/>
              <a:t>programs</a:t>
            </a:r>
            <a:r>
              <a:rPr lang="en-US" sz="3600" dirty="0"/>
              <a:t> operating on this data or represented as </a:t>
            </a:r>
            <a:r>
              <a:rPr lang="en-US" sz="3600" b="1" dirty="0"/>
              <a:t>structured</a:t>
            </a:r>
            <a:r>
              <a:rPr lang="en-US" sz="3600" dirty="0"/>
              <a:t> </a:t>
            </a:r>
            <a:r>
              <a:rPr lang="en-US" sz="3600" b="1" dirty="0"/>
              <a:t>data</a:t>
            </a:r>
          </a:p>
          <a:p>
            <a:pPr marL="571500" indent="-571500">
              <a:buFontTx/>
              <a:buChar char="-"/>
            </a:pPr>
            <a:r>
              <a:rPr lang="en-US" sz="3600" dirty="0"/>
              <a:t>The structured data is represented in </a:t>
            </a:r>
            <a:r>
              <a:rPr lang="en-US" sz="3600" b="1" dirty="0"/>
              <a:t>binary format</a:t>
            </a:r>
          </a:p>
          <a:p>
            <a:pPr marL="1490826" lvl="1" indent="-571500">
              <a:buFont typeface="Arial" panose="020B0604020202020204" pitchFamily="34" charset="0"/>
              <a:buChar char="•"/>
            </a:pPr>
            <a:endParaRPr lang="en-US" sz="3200" dirty="0"/>
          </a:p>
        </p:txBody>
      </p:sp>
      <p:sp>
        <p:nvSpPr>
          <p:cNvPr id="4" name="Footer Placeholder 3">
            <a:extLst>
              <a:ext uri="{FF2B5EF4-FFF2-40B4-BE49-F238E27FC236}">
                <a16:creationId xmlns:a16="http://schemas.microsoft.com/office/drawing/2014/main" id="{7E485241-6906-B04F-89F8-FD2ED369299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848609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dirty="0"/>
              <a:t>Functions in models …</a:t>
            </a:r>
          </a:p>
        </p:txBody>
      </p:sp>
      <p:sp>
        <p:nvSpPr>
          <p:cNvPr id="13314" name="TPAnswers" title="Answer Text"/>
          <p:cNvSpPr>
            <a:spLocks noGrp="1"/>
          </p:cNvSpPr>
          <p:nvPr>
            <p:ph idx="1"/>
            <p:custDataLst>
              <p:tags r:id="rId2"/>
            </p:custDataLst>
          </p:nvPr>
        </p:nvSpPr>
        <p:spPr/>
        <p:txBody>
          <a:bodyPr>
            <a:normAutofit/>
          </a:bodyPr>
          <a:lstStyle/>
          <a:p>
            <a:pPr marL="720000" lvl="1" indent="-636457">
              <a:buFont typeface="+mj-lt"/>
              <a:buAutoNum type="arabicPeriod"/>
            </a:pPr>
            <a:r>
              <a:rPr lang="en-GB" dirty="0"/>
              <a:t>can always be computed</a:t>
            </a:r>
          </a:p>
          <a:p>
            <a:pPr marL="720000" lvl="1" indent="-636457">
              <a:buFont typeface="+mj-lt"/>
              <a:buAutoNum type="arabicPeriod"/>
            </a:pPr>
            <a:r>
              <a:rPr lang="en-GB" dirty="0"/>
              <a:t>can always be represented as data</a:t>
            </a:r>
          </a:p>
          <a:p>
            <a:pPr marL="720000" lvl="1" indent="-636457">
              <a:buFont typeface="+mj-lt"/>
              <a:buAutoNum type="arabicPeriod"/>
            </a:pPr>
            <a:r>
              <a:rPr lang="en-GB" dirty="0"/>
              <a:t>can sometimes be both computed and enumerated</a:t>
            </a:r>
          </a:p>
        </p:txBody>
      </p:sp>
      <p:sp>
        <p:nvSpPr>
          <p:cNvPr id="2" name="Footer Placeholder 1">
            <a:extLst>
              <a:ext uri="{FF2B5EF4-FFF2-40B4-BE49-F238E27FC236}">
                <a16:creationId xmlns:a16="http://schemas.microsoft.com/office/drawing/2014/main" id="{621F01F3-5801-294F-8D60-53856901ED59}"/>
              </a:ext>
            </a:extLst>
          </p:cNvPr>
          <p:cNvSpPr>
            <a:spLocks noGrp="1"/>
          </p:cNvSpPr>
          <p:nvPr>
            <p:ph type="ftr" sz="quarter" idx="10"/>
          </p:nvPr>
        </p:nvSpPr>
        <p:spPr/>
        <p:txBody>
          <a:bodyPr/>
          <a:lstStyle/>
          <a:p>
            <a:pPr>
              <a:defRPr/>
            </a:pPr>
            <a:r>
              <a:rPr lang="en-US"/>
              <a:t>©2021, Karl Aberer, EPFL-IC, Laboratoire de systèmes d'informations répartis </a:t>
            </a:r>
          </a:p>
        </p:txBody>
      </p:sp>
      <p:pic>
        <p:nvPicPr>
          <p:cNvPr id="4" name="TPChart" hidden="1" title="Results Chart">
            <a:extLst>
              <a:ext uri="{FF2B5EF4-FFF2-40B4-BE49-F238E27FC236}">
                <a16:creationId xmlns:a16="http://schemas.microsoft.com/office/drawing/2014/main" id="{1E7ADBCB-CA92-7F45-AEEF-E7401F011B81}"/>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6AB667-ABC1-164E-93C3-A9506FB78855}"/>
              </a:ext>
            </a:extLst>
          </p:cNvPr>
          <p:cNvSpPr>
            <a:spLocks noGrp="1"/>
          </p:cNvSpPr>
          <p:nvPr>
            <p:ph type="title"/>
          </p:nvPr>
        </p:nvSpPr>
        <p:spPr/>
        <p:txBody>
          <a:bodyPr/>
          <a:lstStyle/>
          <a:p>
            <a:r>
              <a:rPr lang="en-US" dirty="0"/>
              <a:t>3. Representation</a:t>
            </a:r>
          </a:p>
        </p:txBody>
      </p:sp>
      <p:sp>
        <p:nvSpPr>
          <p:cNvPr id="6" name="Text Placeholder 5">
            <a:extLst>
              <a:ext uri="{FF2B5EF4-FFF2-40B4-BE49-F238E27FC236}">
                <a16:creationId xmlns:a16="http://schemas.microsoft.com/office/drawing/2014/main" id="{90C3C35A-AD1E-6240-A8B3-76499E8F1818}"/>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B8303E8E-15ED-4246-8A1F-4F9C8D292125}"/>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773994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44F73-5C3A-8E4E-BB47-65EA6A2C5EB9}"/>
              </a:ext>
            </a:extLst>
          </p:cNvPr>
          <p:cNvSpPr>
            <a:spLocks noGrp="1"/>
          </p:cNvSpPr>
          <p:nvPr>
            <p:ph type="title"/>
          </p:nvPr>
        </p:nvSpPr>
        <p:spPr/>
        <p:txBody>
          <a:bodyPr/>
          <a:lstStyle/>
          <a:p>
            <a:r>
              <a:rPr lang="en-US" dirty="0"/>
              <a:t>What does “Representation” mean?</a:t>
            </a:r>
          </a:p>
        </p:txBody>
      </p:sp>
      <p:sp>
        <p:nvSpPr>
          <p:cNvPr id="3" name="Content Placeholder 2">
            <a:extLst>
              <a:ext uri="{FF2B5EF4-FFF2-40B4-BE49-F238E27FC236}">
                <a16:creationId xmlns:a16="http://schemas.microsoft.com/office/drawing/2014/main" id="{748B908E-67E1-6949-B31A-F0B84598C29B}"/>
              </a:ext>
            </a:extLst>
          </p:cNvPr>
          <p:cNvSpPr>
            <a:spLocks noGrp="1"/>
          </p:cNvSpPr>
          <p:nvPr>
            <p:ph idx="1"/>
          </p:nvPr>
        </p:nvSpPr>
        <p:spPr/>
        <p:txBody>
          <a:bodyPr/>
          <a:lstStyle/>
          <a:p>
            <a:r>
              <a:rPr lang="en-US" dirty="0"/>
              <a:t>A </a:t>
            </a:r>
            <a:r>
              <a:rPr lang="en-US" b="1" dirty="0"/>
              <a:t>representation</a:t>
            </a:r>
            <a:r>
              <a:rPr lang="en-US" dirty="0"/>
              <a:t> is a very general relationship that expresses similarities or equivalences between mathematical structures.</a:t>
            </a:r>
          </a:p>
          <a:p>
            <a:pPr marL="571500" indent="-571500">
              <a:buFont typeface="Arial" panose="020B0604020202020204" pitchFamily="34" charset="0"/>
              <a:buChar char="•"/>
            </a:pPr>
            <a:r>
              <a:rPr lang="en-US" dirty="0"/>
              <a:t>Maps the domain of one structure into the other</a:t>
            </a:r>
          </a:p>
          <a:p>
            <a:pPr marL="571500" indent="-571500">
              <a:buFont typeface="Arial" panose="020B0604020202020204" pitchFamily="34" charset="0"/>
              <a:buChar char="•"/>
            </a:pPr>
            <a:r>
              <a:rPr lang="en-US" dirty="0"/>
              <a:t>Maps functions and relations of one structure into the other</a:t>
            </a:r>
          </a:p>
          <a:p>
            <a:pPr marL="571500" indent="-571500">
              <a:buFont typeface="Arial" panose="020B0604020202020204" pitchFamily="34" charset="0"/>
              <a:buChar char="•"/>
            </a:pPr>
            <a:r>
              <a:rPr lang="en-US" dirty="0"/>
              <a:t>Preserves some properties</a:t>
            </a:r>
          </a:p>
          <a:p>
            <a:endParaRPr lang="en-US" dirty="0"/>
          </a:p>
        </p:txBody>
      </p:sp>
      <p:sp>
        <p:nvSpPr>
          <p:cNvPr id="4" name="Footer Placeholder 3">
            <a:extLst>
              <a:ext uri="{FF2B5EF4-FFF2-40B4-BE49-F238E27FC236}">
                <a16:creationId xmlns:a16="http://schemas.microsoft.com/office/drawing/2014/main" id="{C3144F4B-76C2-5747-8CE1-EA22F1C235A2}"/>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615297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a:t>
            </a:r>
            <a:r>
              <a:rPr lang="fr-FR" dirty="0" err="1"/>
              <a:t>Systems</a:t>
            </a:r>
            <a:r>
              <a:rPr lang="fr-FR" dirty="0"/>
              <a:t> – are </a:t>
            </a:r>
            <a:r>
              <a:rPr lang="fr-FR" dirty="0" err="1"/>
              <a:t>everywhere</a:t>
            </a:r>
            <a:endParaRPr lang="fr-FR" dirty="0"/>
          </a:p>
        </p:txBody>
      </p:sp>
      <p:sp>
        <p:nvSpPr>
          <p:cNvPr id="3" name="Content Placeholder 2"/>
          <p:cNvSpPr>
            <a:spLocks noGrp="1"/>
          </p:cNvSpPr>
          <p:nvPr>
            <p:ph idx="1"/>
          </p:nvPr>
        </p:nvSpPr>
        <p:spPr>
          <a:xfrm>
            <a:off x="395015" y="1408289"/>
            <a:ext cx="10790331" cy="5809192"/>
          </a:xfrm>
        </p:spPr>
        <p:txBody>
          <a:bodyPr/>
          <a:lstStyle/>
          <a:p>
            <a:r>
              <a:rPr lang="fr-FR" sz="3600" dirty="0"/>
              <a:t>A </a:t>
            </a:r>
            <a:r>
              <a:rPr lang="fr-FR" sz="3600" dirty="0" err="1"/>
              <a:t>day</a:t>
            </a:r>
            <a:r>
              <a:rPr lang="fr-FR" sz="3600" dirty="0"/>
              <a:t> in a </a:t>
            </a:r>
            <a:r>
              <a:rPr lang="fr-FR" sz="3600" dirty="0" err="1"/>
              <a:t>student’s</a:t>
            </a:r>
            <a:r>
              <a:rPr lang="fr-FR" sz="3600" dirty="0"/>
              <a:t> life</a:t>
            </a:r>
          </a:p>
          <a:p>
            <a:pPr lvl="1"/>
            <a:r>
              <a:rPr lang="fr-FR" sz="3200" dirty="0"/>
              <a:t>IS </a:t>
            </a:r>
            <a:r>
              <a:rPr lang="fr-FR" sz="3200" dirty="0" err="1"/>
              <a:t>academia</a:t>
            </a:r>
            <a:r>
              <a:rPr lang="fr-FR" sz="3200" dirty="0"/>
              <a:t>: course registration, grades, …</a:t>
            </a:r>
          </a:p>
          <a:p>
            <a:pPr lvl="1"/>
            <a:r>
              <a:rPr lang="fr-FR" sz="3200" dirty="0"/>
              <a:t>Moodle: course information, slides, …</a:t>
            </a:r>
          </a:p>
          <a:p>
            <a:pPr lvl="1"/>
            <a:r>
              <a:rPr lang="fr-FR" sz="3200" dirty="0"/>
              <a:t>Bank </a:t>
            </a:r>
            <a:r>
              <a:rPr lang="fr-FR" sz="3200" dirty="0" err="1"/>
              <a:t>account</a:t>
            </a:r>
            <a:r>
              <a:rPr lang="fr-FR" sz="3200" dirty="0"/>
              <a:t>: </a:t>
            </a:r>
            <a:r>
              <a:rPr lang="fr-FR" sz="3200" dirty="0" err="1"/>
              <a:t>payments</a:t>
            </a:r>
            <a:r>
              <a:rPr lang="fr-FR" sz="3200" dirty="0"/>
              <a:t>, </a:t>
            </a:r>
            <a:r>
              <a:rPr lang="fr-FR" sz="3200" dirty="0" err="1"/>
              <a:t>savings</a:t>
            </a:r>
            <a:r>
              <a:rPr lang="fr-FR" sz="3200" dirty="0"/>
              <a:t>, ….</a:t>
            </a:r>
          </a:p>
          <a:p>
            <a:pPr lvl="1"/>
            <a:r>
              <a:rPr lang="fr-FR" sz="3200" dirty="0"/>
              <a:t>Library system: </a:t>
            </a:r>
            <a:r>
              <a:rPr lang="fr-FR" sz="3200" dirty="0" err="1"/>
              <a:t>literature</a:t>
            </a:r>
            <a:endParaRPr lang="fr-FR" sz="3200" dirty="0"/>
          </a:p>
          <a:p>
            <a:pPr lvl="1"/>
            <a:r>
              <a:rPr lang="fr-FR" sz="3200" dirty="0" err="1"/>
              <a:t>Search</a:t>
            </a:r>
            <a:r>
              <a:rPr lang="fr-FR" sz="3200" dirty="0"/>
              <a:t> </a:t>
            </a:r>
            <a:r>
              <a:rPr lang="fr-FR" sz="3200" dirty="0" err="1"/>
              <a:t>engine</a:t>
            </a:r>
            <a:r>
              <a:rPr lang="fr-FR" sz="3200" dirty="0"/>
              <a:t>: </a:t>
            </a:r>
            <a:r>
              <a:rPr lang="fr-FR" sz="3200" dirty="0" err="1"/>
              <a:t>where</a:t>
            </a:r>
            <a:r>
              <a:rPr lang="fr-FR" sz="3200" dirty="0"/>
              <a:t> to </a:t>
            </a:r>
            <a:r>
              <a:rPr lang="fr-FR" sz="3200" dirty="0" err="1"/>
              <a:t>find</a:t>
            </a:r>
            <a:r>
              <a:rPr lang="fr-FR" sz="3200" dirty="0"/>
              <a:t> </a:t>
            </a:r>
            <a:r>
              <a:rPr lang="fr-FR" sz="3200" dirty="0" err="1"/>
              <a:t>food</a:t>
            </a:r>
            <a:r>
              <a:rPr lang="fr-FR" sz="3200" dirty="0"/>
              <a:t>, …</a:t>
            </a:r>
          </a:p>
          <a:p>
            <a:pPr lvl="1"/>
            <a:r>
              <a:rPr lang="fr-FR" sz="3200" dirty="0"/>
              <a:t>Facebook, </a:t>
            </a:r>
            <a:r>
              <a:rPr lang="fr-FR" sz="3200" dirty="0" err="1"/>
              <a:t>TikTok</a:t>
            </a:r>
            <a:r>
              <a:rPr lang="fr-FR" sz="3200" dirty="0"/>
              <a:t>: </a:t>
            </a:r>
            <a:r>
              <a:rPr lang="fr-FR" sz="3200" dirty="0" err="1"/>
              <a:t>connecting</a:t>
            </a:r>
            <a:r>
              <a:rPr lang="fr-FR" sz="3200" dirty="0"/>
              <a:t> to </a:t>
            </a:r>
            <a:r>
              <a:rPr lang="fr-FR" sz="3200" dirty="0" err="1"/>
              <a:t>friends</a:t>
            </a:r>
            <a:r>
              <a:rPr lang="fr-FR" sz="3200" dirty="0"/>
              <a:t>, news, …</a:t>
            </a:r>
          </a:p>
          <a:p>
            <a:pPr lvl="1"/>
            <a:r>
              <a:rPr lang="fr-FR" sz="3200" dirty="0"/>
              <a:t>Google </a:t>
            </a:r>
            <a:r>
              <a:rPr lang="fr-FR" sz="3200" dirty="0" err="1"/>
              <a:t>maps</a:t>
            </a:r>
            <a:r>
              <a:rPr lang="fr-FR" sz="3200" dirty="0"/>
              <a:t>: </a:t>
            </a:r>
            <a:r>
              <a:rPr lang="fr-FR" sz="3200" dirty="0" err="1"/>
              <a:t>finding</a:t>
            </a:r>
            <a:r>
              <a:rPr lang="fr-FR" sz="3200" dirty="0"/>
              <a:t> </a:t>
            </a:r>
            <a:r>
              <a:rPr lang="fr-FR" sz="3200" dirty="0" err="1"/>
              <a:t>your</a:t>
            </a:r>
            <a:r>
              <a:rPr lang="fr-FR" sz="3200" dirty="0"/>
              <a:t> </a:t>
            </a:r>
            <a:r>
              <a:rPr lang="fr-FR" sz="3200" dirty="0" err="1"/>
              <a:t>way</a:t>
            </a:r>
            <a:endParaRPr lang="fr-FR" sz="3200" dirty="0"/>
          </a:p>
          <a:p>
            <a:pPr lvl="1"/>
            <a:r>
              <a:rPr lang="fr-FR" sz="3200" dirty="0"/>
              <a:t>Campus </a:t>
            </a:r>
            <a:r>
              <a:rPr lang="fr-FR" sz="3200" dirty="0" err="1"/>
              <a:t>map</a:t>
            </a:r>
            <a:r>
              <a:rPr lang="fr-FR" sz="3200" dirty="0"/>
              <a:t>: </a:t>
            </a:r>
            <a:r>
              <a:rPr lang="fr-FR" sz="3200" dirty="0" err="1"/>
              <a:t>finding</a:t>
            </a:r>
            <a:r>
              <a:rPr lang="fr-FR" sz="3200" dirty="0"/>
              <a:t> lecture hall</a:t>
            </a:r>
          </a:p>
          <a:p>
            <a:pPr lvl="1"/>
            <a:r>
              <a:rPr lang="fr-FR" sz="3200" dirty="0"/>
              <a:t>Email: </a:t>
            </a:r>
            <a:r>
              <a:rPr lang="fr-FR" sz="3200" dirty="0" err="1"/>
              <a:t>exchanging</a:t>
            </a:r>
            <a:r>
              <a:rPr lang="fr-FR" sz="3200" dirty="0"/>
              <a:t> messages</a:t>
            </a:r>
          </a:p>
          <a:p>
            <a:endParaRPr lang="fr-FR" sz="3600" dirty="0"/>
          </a:p>
          <a:p>
            <a:endParaRPr lang="fr-FR" sz="36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278258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B582-A9BA-3245-8F89-F409BC4B265E}"/>
              </a:ext>
            </a:extLst>
          </p:cNvPr>
          <p:cNvSpPr>
            <a:spLocks noGrp="1"/>
          </p:cNvSpPr>
          <p:nvPr>
            <p:ph type="title"/>
          </p:nvPr>
        </p:nvSpPr>
        <p:spPr/>
        <p:txBody>
          <a:bodyPr/>
          <a:lstStyle/>
          <a:p>
            <a:r>
              <a:rPr lang="en-US" dirty="0"/>
              <a:t>Example: Homomorphism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65F9B6D-A1DB-334F-A2E3-3E4EF609F25D}"/>
                  </a:ext>
                </a:extLst>
              </p:cNvPr>
              <p:cNvSpPr>
                <a:spLocks noGrp="1"/>
              </p:cNvSpPr>
              <p:nvPr>
                <p:ph idx="1"/>
              </p:nvPr>
            </p:nvSpPr>
            <p:spPr/>
            <p:txBody>
              <a:bodyPr/>
              <a:lstStyle/>
              <a:p>
                <a:r>
                  <a:rPr lang="en-US" sz="3600" dirty="0"/>
                  <a:t>Let </a:t>
                </a:r>
                <a14:m>
                  <m:oMath xmlns:m="http://schemas.openxmlformats.org/officeDocument/2006/math">
                    <m:r>
                      <a:rPr lang="fr-CH" sz="3600" b="0" i="1" smtClean="0">
                        <a:latin typeface="Cambria Math" panose="02040503050406030204" pitchFamily="18" charset="0"/>
                      </a:rPr>
                      <m:t>𝑋</m:t>
                    </m:r>
                  </m:oMath>
                </a14:m>
                <a:r>
                  <a:rPr lang="en-US" sz="3600" dirty="0"/>
                  <a:t> and </a:t>
                </a:r>
                <a14:m>
                  <m:oMath xmlns:m="http://schemas.openxmlformats.org/officeDocument/2006/math">
                    <m:r>
                      <a:rPr lang="fr-CH" sz="3600" b="0" i="1" smtClean="0">
                        <a:latin typeface="Cambria Math" panose="02040503050406030204" pitchFamily="18" charset="0"/>
                      </a:rPr>
                      <m:t>𝑌</m:t>
                    </m:r>
                  </m:oMath>
                </a14:m>
                <a:r>
                  <a:rPr lang="en-US" sz="3600" dirty="0"/>
                  <a:t> be two mathematical structures with the same functions</a:t>
                </a:r>
              </a:p>
              <a:p>
                <a:endParaRPr lang="en-US" sz="3600" dirty="0"/>
              </a:p>
              <a:p>
                <a:r>
                  <a:rPr lang="en-US" sz="3600" dirty="0"/>
                  <a:t>A </a:t>
                </a:r>
                <a:r>
                  <a:rPr lang="en-US" sz="3600" b="1" dirty="0"/>
                  <a:t>homomorphism</a:t>
                </a:r>
                <a:r>
                  <a:rPr lang="en-US" sz="3600" dirty="0"/>
                  <a:t> </a:t>
                </a:r>
                <a14:m>
                  <m:oMath xmlns:m="http://schemas.openxmlformats.org/officeDocument/2006/math">
                    <m:r>
                      <a:rPr lang="fr-CH" sz="3600" b="0" i="1" smtClean="0">
                        <a:latin typeface="Cambria Math" panose="02040503050406030204" pitchFamily="18" charset="0"/>
                      </a:rPr>
                      <m:t>𝐻</m:t>
                    </m:r>
                    <m:r>
                      <a:rPr lang="fr-CH" sz="3600" b="0" i="1" smtClean="0">
                        <a:latin typeface="Cambria Math" panose="02040503050406030204" pitchFamily="18" charset="0"/>
                      </a:rPr>
                      <m:t>:</m:t>
                    </m:r>
                    <m:r>
                      <a:rPr lang="fr-CH" sz="3600" b="0" i="1" smtClean="0">
                        <a:latin typeface="Cambria Math" panose="02040503050406030204" pitchFamily="18" charset="0"/>
                      </a:rPr>
                      <m:t>𝑋</m:t>
                    </m:r>
                    <m:r>
                      <a:rPr lang="fr-CH" sz="3600" b="0" i="1" smtClean="0">
                        <a:latin typeface="Cambria Math" panose="02040503050406030204" pitchFamily="18" charset="0"/>
                        <a:ea typeface="Cambria Math" panose="02040503050406030204" pitchFamily="18" charset="0"/>
                      </a:rPr>
                      <m:t>→</m:t>
                    </m:r>
                    <m:r>
                      <a:rPr lang="fr-CH" sz="3600" b="0" i="1" smtClean="0">
                        <a:latin typeface="Cambria Math" panose="02040503050406030204" pitchFamily="18" charset="0"/>
                        <a:ea typeface="Cambria Math" panose="02040503050406030204" pitchFamily="18" charset="0"/>
                      </a:rPr>
                      <m:t>𝑌</m:t>
                    </m:r>
                    <m:r>
                      <a:rPr lang="fr-CH" sz="3600" b="0" i="1" smtClean="0">
                        <a:latin typeface="Cambria Math" panose="02040503050406030204" pitchFamily="18" charset="0"/>
                        <a:ea typeface="Cambria Math" panose="02040503050406030204" pitchFamily="18" charset="0"/>
                      </a:rPr>
                      <m:t> </m:t>
                    </m:r>
                  </m:oMath>
                </a14:m>
                <a:r>
                  <a:rPr lang="en-US" sz="3600" dirty="0"/>
                  <a:t>has to satisfy for every function </a:t>
                </a:r>
                <a14:m>
                  <m:oMath xmlns:m="http://schemas.openxmlformats.org/officeDocument/2006/math">
                    <m:r>
                      <a:rPr lang="fr-CH" sz="3600" b="0" i="1" smtClean="0">
                        <a:latin typeface="Cambria Math" panose="02040503050406030204" pitchFamily="18" charset="0"/>
                      </a:rPr>
                      <m:t>𝑓</m:t>
                    </m:r>
                  </m:oMath>
                </a14:m>
                <a:r>
                  <a:rPr lang="en-US" sz="3600" dirty="0"/>
                  <a:t>:</a:t>
                </a:r>
              </a:p>
              <a:p>
                <a:r>
                  <a:rPr lang="en-US" sz="3600" dirty="0"/>
                  <a:t>	</a:t>
                </a:r>
                <a14:m>
                  <m:oMath xmlns:m="http://schemas.openxmlformats.org/officeDocument/2006/math">
                    <m:r>
                      <a:rPr lang="fr-CH" sz="3600" b="0" i="1" smtClean="0">
                        <a:latin typeface="Cambria Math" panose="02040503050406030204" pitchFamily="18" charset="0"/>
                      </a:rPr>
                      <m:t>𝐻</m:t>
                    </m:r>
                    <m:d>
                      <m:dPr>
                        <m:ctrlPr>
                          <a:rPr lang="fr-CH" sz="3600" b="0" i="1" smtClean="0">
                            <a:latin typeface="Cambria Math" panose="02040503050406030204" pitchFamily="18" charset="0"/>
                          </a:rPr>
                        </m:ctrlPr>
                      </m:dPr>
                      <m:e>
                        <m:r>
                          <a:rPr lang="fr-CH" sz="3600" b="0" i="1" smtClean="0">
                            <a:latin typeface="Cambria Math" panose="02040503050406030204" pitchFamily="18" charset="0"/>
                          </a:rPr>
                          <m:t>𝑓</m:t>
                        </m:r>
                        <m:d>
                          <m:dPr>
                            <m:ctrlPr>
                              <a:rPr lang="fr-CH" sz="3600" b="0" i="1" smtClean="0">
                                <a:latin typeface="Cambria Math" panose="02040503050406030204" pitchFamily="18" charset="0"/>
                              </a:rPr>
                            </m:ctrlPr>
                          </m:dPr>
                          <m:e>
                            <m:sSub>
                              <m:sSubPr>
                                <m:ctrlPr>
                                  <a:rPr lang="fr-CH" sz="3600" b="0" i="1" smtClean="0">
                                    <a:latin typeface="Cambria Math" panose="02040503050406030204" pitchFamily="18" charset="0"/>
                                  </a:rPr>
                                </m:ctrlPr>
                              </m:sSubPr>
                              <m:e>
                                <m:r>
                                  <a:rPr lang="fr-CH" sz="3600" b="0" i="1" smtClean="0">
                                    <a:latin typeface="Cambria Math" panose="02040503050406030204" pitchFamily="18" charset="0"/>
                                  </a:rPr>
                                  <m:t>𝑒</m:t>
                                </m:r>
                              </m:e>
                              <m:sub>
                                <m:r>
                                  <a:rPr lang="fr-CH" sz="3600" b="0" i="1" smtClean="0">
                                    <a:latin typeface="Cambria Math" panose="02040503050406030204" pitchFamily="18" charset="0"/>
                                  </a:rPr>
                                  <m:t>1</m:t>
                                </m:r>
                              </m:sub>
                            </m:sSub>
                            <m:r>
                              <a:rPr lang="fr-CH" sz="3600" b="0" i="1" smtClean="0">
                                <a:latin typeface="Cambria Math" panose="02040503050406030204" pitchFamily="18" charset="0"/>
                              </a:rPr>
                              <m:t>,</m:t>
                            </m:r>
                            <m:sSub>
                              <m:sSubPr>
                                <m:ctrlPr>
                                  <a:rPr lang="fr-CH" sz="3600" i="1">
                                    <a:latin typeface="Cambria Math" panose="02040503050406030204" pitchFamily="18" charset="0"/>
                                  </a:rPr>
                                </m:ctrlPr>
                              </m:sSubPr>
                              <m:e>
                                <m:r>
                                  <a:rPr lang="fr-CH" sz="3600" i="1">
                                    <a:latin typeface="Cambria Math" panose="02040503050406030204" pitchFamily="18" charset="0"/>
                                  </a:rPr>
                                  <m:t>𝑒</m:t>
                                </m:r>
                              </m:e>
                              <m:sub>
                                <m:r>
                                  <a:rPr lang="fr-CH" sz="3600" b="0" i="1" smtClean="0">
                                    <a:latin typeface="Cambria Math" panose="02040503050406030204" pitchFamily="18" charset="0"/>
                                  </a:rPr>
                                  <m:t>2</m:t>
                                </m:r>
                              </m:sub>
                            </m:sSub>
                            <m:r>
                              <a:rPr lang="fr-CH" sz="3600" b="0" i="1" smtClean="0">
                                <a:latin typeface="Cambria Math" panose="02040503050406030204" pitchFamily="18" charset="0"/>
                              </a:rPr>
                              <m:t>,…</m:t>
                            </m:r>
                          </m:e>
                        </m:d>
                      </m:e>
                    </m:d>
                    <m:r>
                      <a:rPr lang="fr-CH" sz="3600" b="0" i="1" smtClean="0">
                        <a:latin typeface="Cambria Math" panose="02040503050406030204" pitchFamily="18" charset="0"/>
                      </a:rPr>
                      <m:t>=</m:t>
                    </m:r>
                    <m:r>
                      <a:rPr lang="fr-CH" sz="3600" b="0" i="1" smtClean="0">
                        <a:latin typeface="Cambria Math" panose="02040503050406030204" pitchFamily="18" charset="0"/>
                      </a:rPr>
                      <m:t>𝑓</m:t>
                    </m:r>
                    <m:r>
                      <a:rPr lang="fr-CH" sz="3600" b="0" i="1" smtClean="0">
                        <a:latin typeface="Cambria Math" panose="02040503050406030204" pitchFamily="18" charset="0"/>
                      </a:rPr>
                      <m:t>(</m:t>
                    </m:r>
                    <m:r>
                      <a:rPr lang="fr-CH" sz="3600" i="1">
                        <a:latin typeface="Cambria Math" panose="02040503050406030204" pitchFamily="18" charset="0"/>
                      </a:rPr>
                      <m:t>𝐻</m:t>
                    </m:r>
                    <m:d>
                      <m:dPr>
                        <m:ctrlPr>
                          <a:rPr lang="fr-CH" sz="3600" b="0" i="1" smtClean="0">
                            <a:latin typeface="Cambria Math" panose="02040503050406030204" pitchFamily="18" charset="0"/>
                          </a:rPr>
                        </m:ctrlPr>
                      </m:dPr>
                      <m:e>
                        <m:sSub>
                          <m:sSubPr>
                            <m:ctrlPr>
                              <a:rPr lang="fr-CH" sz="3600" i="1">
                                <a:latin typeface="Cambria Math" panose="02040503050406030204" pitchFamily="18" charset="0"/>
                              </a:rPr>
                            </m:ctrlPr>
                          </m:sSubPr>
                          <m:e>
                            <m:r>
                              <a:rPr lang="fr-CH" sz="3600" i="1">
                                <a:latin typeface="Cambria Math" panose="02040503050406030204" pitchFamily="18" charset="0"/>
                              </a:rPr>
                              <m:t>𝑒</m:t>
                            </m:r>
                          </m:e>
                          <m:sub>
                            <m:r>
                              <a:rPr lang="fr-CH" sz="3600" i="1">
                                <a:latin typeface="Cambria Math" panose="02040503050406030204" pitchFamily="18" charset="0"/>
                              </a:rPr>
                              <m:t>1</m:t>
                            </m:r>
                          </m:sub>
                        </m:sSub>
                      </m:e>
                    </m:d>
                    <m:r>
                      <a:rPr lang="fr-CH" sz="3600" b="0" i="0" smtClean="0">
                        <a:latin typeface="Cambria Math" panose="02040503050406030204" pitchFamily="18" charset="0"/>
                      </a:rPr>
                      <m:t>,</m:t>
                    </m:r>
                    <m:r>
                      <a:rPr lang="fr-CH" sz="3600" i="1">
                        <a:latin typeface="Cambria Math" panose="02040503050406030204" pitchFamily="18" charset="0"/>
                      </a:rPr>
                      <m:t>𝐻</m:t>
                    </m:r>
                    <m:d>
                      <m:dPr>
                        <m:ctrlPr>
                          <a:rPr lang="fr-CH" sz="3600" i="1">
                            <a:latin typeface="Cambria Math" panose="02040503050406030204" pitchFamily="18" charset="0"/>
                          </a:rPr>
                        </m:ctrlPr>
                      </m:dPr>
                      <m:e>
                        <m:sSub>
                          <m:sSubPr>
                            <m:ctrlPr>
                              <a:rPr lang="fr-CH" sz="3600" i="1">
                                <a:latin typeface="Cambria Math" panose="02040503050406030204" pitchFamily="18" charset="0"/>
                              </a:rPr>
                            </m:ctrlPr>
                          </m:sSubPr>
                          <m:e>
                            <m:r>
                              <a:rPr lang="fr-CH" sz="3600" i="1">
                                <a:latin typeface="Cambria Math" panose="02040503050406030204" pitchFamily="18" charset="0"/>
                              </a:rPr>
                              <m:t>𝑒</m:t>
                            </m:r>
                          </m:e>
                          <m:sub>
                            <m:r>
                              <a:rPr lang="fr-CH" sz="3600" b="0" i="1" smtClean="0">
                                <a:latin typeface="Cambria Math" panose="02040503050406030204" pitchFamily="18" charset="0"/>
                              </a:rPr>
                              <m:t>2</m:t>
                            </m:r>
                          </m:sub>
                        </m:sSub>
                      </m:e>
                    </m:d>
                    <m:r>
                      <a:rPr lang="fr-CH" sz="3600" b="0" i="0" smtClean="0">
                        <a:latin typeface="Cambria Math" panose="02040503050406030204" pitchFamily="18" charset="0"/>
                      </a:rPr>
                      <m:t>,…)</m:t>
                    </m:r>
                  </m:oMath>
                </a14:m>
                <a:endParaRPr lang="en-US" sz="3600" dirty="0"/>
              </a:p>
              <a:p>
                <a:r>
                  <a:rPr lang="en-US" sz="3600" dirty="0"/>
                  <a:t>This is one possible preserved property!</a:t>
                </a:r>
              </a:p>
              <a:p>
                <a:endParaRPr lang="en-US" sz="3600" dirty="0"/>
              </a:p>
              <a:p>
                <a:r>
                  <a:rPr lang="en-US" sz="3600" dirty="0"/>
                  <a:t>If H is in addition bijective, then H is an </a:t>
                </a:r>
                <a:r>
                  <a:rPr lang="en-US" sz="3600" b="1" dirty="0"/>
                  <a:t>isomorphism</a:t>
                </a:r>
              </a:p>
            </p:txBody>
          </p:sp>
        </mc:Choice>
        <mc:Fallback>
          <p:sp>
            <p:nvSpPr>
              <p:cNvPr id="3" name="Content Placeholder 2">
                <a:extLst>
                  <a:ext uri="{FF2B5EF4-FFF2-40B4-BE49-F238E27FC236}">
                    <a16:creationId xmlns:a16="http://schemas.microsoft.com/office/drawing/2014/main" id="{865F9B6D-A1DB-334F-A2E3-3E4EF609F25D}"/>
                  </a:ext>
                </a:extLst>
              </p:cNvPr>
              <p:cNvSpPr>
                <a:spLocks noGrp="1" noRot="1" noChangeAspect="1" noMove="1" noResize="1" noEditPoints="1" noAdjustHandles="1" noChangeArrowheads="1" noChangeShapeType="1" noTextEdit="1"/>
              </p:cNvSpPr>
              <p:nvPr>
                <p:ph idx="1"/>
              </p:nvPr>
            </p:nvSpPr>
            <p:spPr>
              <a:blipFill>
                <a:blip r:embed="rId3"/>
                <a:stretch>
                  <a:fillRect l="-1410" t="-1310" b="-349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1506B8D-E610-8546-B489-1D263F60A7B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9441023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C9A11-2F4B-2645-9497-E0DD8E903C0C}"/>
              </a:ext>
            </a:extLst>
          </p:cNvPr>
          <p:cNvSpPr>
            <a:spLocks noGrp="1"/>
          </p:cNvSpPr>
          <p:nvPr>
            <p:ph type="title"/>
          </p:nvPr>
        </p:nvSpPr>
        <p:spPr/>
        <p:txBody>
          <a:bodyPr/>
          <a:lstStyle/>
          <a:p>
            <a:r>
              <a:rPr lang="en-US" dirty="0"/>
              <a:t>Example: Representing a Discrete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2AC8F7-204C-824F-AF30-38C91A012AEB}"/>
                  </a:ext>
                </a:extLst>
              </p:cNvPr>
              <p:cNvSpPr>
                <a:spLocks noGrp="1"/>
              </p:cNvSpPr>
              <p:nvPr>
                <p:ph idx="1"/>
              </p:nvPr>
            </p:nvSpPr>
            <p:spPr/>
            <p:txBody>
              <a:bodyPr/>
              <a:lstStyle/>
              <a:p>
                <a:r>
                  <a:rPr lang="en-US" sz="3200" dirty="0"/>
                  <a:t>Mathematical model: </a:t>
                </a:r>
              </a:p>
              <a:p>
                <a:r>
                  <a:rPr lang="en-US" sz="3200" dirty="0"/>
                  <a:t>	graph </a:t>
                </a:r>
                <a14:m>
                  <m:oMath xmlns:m="http://schemas.openxmlformats.org/officeDocument/2006/math">
                    <m:r>
                      <a:rPr lang="fr-CH" sz="3200" b="0" i="1" smtClean="0">
                        <a:latin typeface="Cambria Math" panose="02040503050406030204" pitchFamily="18" charset="0"/>
                      </a:rPr>
                      <m:t>𝐺</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𝐷</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𝐷</m:t>
                    </m:r>
                  </m:oMath>
                </a14:m>
                <a:r>
                  <a:rPr lang="en-US" sz="3200" dirty="0"/>
                  <a:t>	</a:t>
                </a:r>
              </a:p>
              <a:p>
                <a:r>
                  <a:rPr lang="en-US" sz="3200" dirty="0"/>
                  <a:t>	neighbor function: </a:t>
                </a:r>
                <a14:m>
                  <m:oMath xmlns:m="http://schemas.openxmlformats.org/officeDocument/2006/math">
                    <m:r>
                      <a:rPr lang="fr-CH" sz="3200" b="0" i="1" smtClean="0">
                        <a:latin typeface="Cambria Math" panose="02040503050406030204" pitchFamily="18" charset="0"/>
                      </a:rPr>
                      <m:t>𝑛</m:t>
                    </m:r>
                    <m:r>
                      <a:rPr lang="fr-CH" sz="3200" b="0" i="1" smtClean="0">
                        <a:latin typeface="Cambria Math" panose="02040503050406030204" pitchFamily="18" charset="0"/>
                      </a:rPr>
                      <m:t>:</m:t>
                    </m:r>
                    <m:r>
                      <a:rPr lang="fr-CH" sz="3200" b="0" i="1" smtClean="0">
                        <a:latin typeface="Cambria Math" panose="02040503050406030204" pitchFamily="18" charset="0"/>
                      </a:rPr>
                      <m:t>𝐷</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𝐷</m:t>
                    </m:r>
                    <m:r>
                      <a:rPr lang="fr-CH" sz="3200" b="0" i="1" smtClean="0">
                        <a:latin typeface="Cambria Math" panose="02040503050406030204" pitchFamily="18" charset="0"/>
                        <a:ea typeface="Cambria Math" panose="02040503050406030204" pitchFamily="18" charset="0"/>
                      </a:rPr>
                      <m:t>}</m:t>
                    </m:r>
                  </m:oMath>
                </a14:m>
                <a:endParaRPr lang="en-US" sz="3200" dirty="0"/>
              </a:p>
              <a:p>
                <a:r>
                  <a:rPr lang="en-US" sz="3200" dirty="0"/>
                  <a:t>Representation as abstract data type</a:t>
                </a:r>
              </a:p>
              <a:p>
                <a:r>
                  <a:rPr lang="en-US" sz="3200" dirty="0"/>
                  <a:t>	</a:t>
                </a:r>
                <a14:m>
                  <m:oMath xmlns:m="http://schemas.openxmlformats.org/officeDocument/2006/math">
                    <m:r>
                      <a:rPr lang="fr-CH" sz="3200" b="0" i="1" smtClean="0">
                        <a:latin typeface="Cambria Math" panose="02040503050406030204" pitchFamily="18" charset="0"/>
                      </a:rPr>
                      <m:t>𝑅</m:t>
                    </m:r>
                    <m:r>
                      <a:rPr lang="fr-CH" sz="3200" b="0" i="1" smtClean="0">
                        <a:latin typeface="Cambria Math" panose="02040503050406030204" pitchFamily="18" charset="0"/>
                      </a:rPr>
                      <m:t>:</m:t>
                    </m:r>
                    <m:r>
                      <a:rPr lang="fr-CH" sz="3200" b="0" i="1" smtClean="0">
                        <a:latin typeface="Cambria Math" panose="02040503050406030204" pitchFamily="18" charset="0"/>
                      </a:rPr>
                      <m:t>𝐷</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𝐼𝑛𝑡𝑒𝑔𝑒𝑟</m:t>
                    </m:r>
                  </m:oMath>
                </a14:m>
                <a:endParaRPr lang="fr-CH" sz="3200" b="0" dirty="0">
                  <a:ea typeface="Cambria Math" panose="02040503050406030204" pitchFamily="18" charset="0"/>
                </a:endParaRPr>
              </a:p>
              <a:p>
                <a:r>
                  <a:rPr lang="fr-CH" sz="3200" dirty="0">
                    <a:ea typeface="Cambria Math" panose="02040503050406030204" pitchFamily="18" charset="0"/>
                  </a:rPr>
                  <a:t>	</a:t>
                </a:r>
                <a14:m>
                  <m:oMath xmlns:m="http://schemas.openxmlformats.org/officeDocument/2006/math">
                    <m:r>
                      <a:rPr lang="fr-CH" sz="3200" b="0" i="1" smtClean="0">
                        <a:latin typeface="Cambria Math" panose="02040503050406030204" pitchFamily="18" charset="0"/>
                        <a:ea typeface="Cambria Math" panose="02040503050406030204" pitchFamily="18" charset="0"/>
                      </a:rPr>
                      <m:t>𝑅</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𝐺</m:t>
                    </m:r>
                    <m:r>
                      <a:rPr lang="fr-CH" sz="3200" b="0" i="1" smtClean="0">
                        <a:latin typeface="Cambria Math" panose="02040503050406030204" pitchFamily="18" charset="0"/>
                        <a:ea typeface="Cambria Math" panose="02040503050406030204" pitchFamily="18" charset="0"/>
                      </a:rPr>
                      <m:t>)</m:t>
                    </m:r>
                  </m:oMath>
                </a14:m>
                <a:r>
                  <a:rPr lang="fr-CH" sz="3200" dirty="0">
                    <a:ea typeface="Cambria Math" panose="02040503050406030204" pitchFamily="18" charset="0"/>
                  </a:rPr>
                  <a:t> of type </a:t>
                </a:r>
                <a:r>
                  <a:rPr lang="fr-CH" sz="3200" dirty="0" err="1">
                    <a:latin typeface="Courier" pitchFamily="2" charset="0"/>
                    <a:ea typeface="Cambria Math" panose="02040503050406030204" pitchFamily="18" charset="0"/>
                  </a:rPr>
                  <a:t>list</a:t>
                </a:r>
                <a:r>
                  <a:rPr lang="fr-CH" sz="3200" dirty="0">
                    <a:latin typeface="Courier" pitchFamily="2" charset="0"/>
                    <a:ea typeface="Cambria Math" panose="02040503050406030204" pitchFamily="18" charset="0"/>
                  </a:rPr>
                  <a:t>(</a:t>
                </a:r>
                <a:r>
                  <a:rPr lang="fr-CH" sz="3200" dirty="0" err="1">
                    <a:latin typeface="Courier" pitchFamily="2" charset="0"/>
                    <a:ea typeface="Cambria Math" panose="02040503050406030204" pitchFamily="18" charset="0"/>
                  </a:rPr>
                  <a:t>tuple</a:t>
                </a:r>
                <a:r>
                  <a:rPr lang="fr-CH" sz="3200" dirty="0">
                    <a:latin typeface="Courier" pitchFamily="2" charset="0"/>
                    <a:ea typeface="Cambria Math" panose="02040503050406030204" pitchFamily="18" charset="0"/>
                  </a:rPr>
                  <a:t>(</a:t>
                </a:r>
                <a:r>
                  <a:rPr lang="fr-CH" sz="3200" dirty="0" err="1">
                    <a:latin typeface="Courier" pitchFamily="2" charset="0"/>
                    <a:ea typeface="Cambria Math" panose="02040503050406030204" pitchFamily="18" charset="0"/>
                  </a:rPr>
                  <a:t>int,int</a:t>
                </a:r>
                <a:r>
                  <a:rPr lang="fr-CH" sz="3200" dirty="0">
                    <a:latin typeface="Courier" pitchFamily="2" charset="0"/>
                    <a:ea typeface="Cambria Math" panose="02040503050406030204" pitchFamily="18" charset="0"/>
                  </a:rPr>
                  <a:t>))</a:t>
                </a:r>
              </a:p>
              <a:p>
                <a:r>
                  <a:rPr lang="fr-CH" sz="3200" b="0" dirty="0">
                    <a:latin typeface="Courier" pitchFamily="2" charset="0"/>
                    <a:ea typeface="Cambria Math" panose="02040503050406030204" pitchFamily="18" charset="0"/>
                  </a:rPr>
                  <a:t>	</a:t>
                </a:r>
                <a:r>
                  <a:rPr lang="fr-CH" sz="3200" b="0" dirty="0" err="1">
                    <a:latin typeface="Courier" pitchFamily="2" charset="0"/>
                    <a:ea typeface="Cambria Math" panose="02040503050406030204" pitchFamily="18" charset="0"/>
                  </a:rPr>
                  <a:t>def</a:t>
                </a:r>
                <a:r>
                  <a:rPr lang="fr-CH" sz="3200" b="0" dirty="0">
                    <a:latin typeface="Courier" pitchFamily="2" charset="0"/>
                    <a:ea typeface="Cambria Math" panose="02040503050406030204" pitchFamily="18" charset="0"/>
                  </a:rPr>
                  <a:t> </a:t>
                </a:r>
                <a:r>
                  <a:rPr lang="fr-CH" sz="3200" b="0" dirty="0" err="1">
                    <a:latin typeface="Courier" pitchFamily="2" charset="0"/>
                    <a:ea typeface="Cambria Math" panose="02040503050406030204" pitchFamily="18" charset="0"/>
                  </a:rPr>
                  <a:t>neighbor</a:t>
                </a:r>
                <a:r>
                  <a:rPr lang="fr-CH" sz="3200" b="0" dirty="0">
                    <a:latin typeface="Courier" pitchFamily="2" charset="0"/>
                    <a:ea typeface="Cambria Math" panose="02040503050406030204" pitchFamily="18" charset="0"/>
                  </a:rPr>
                  <a:t>(i, G):</a:t>
                </a:r>
              </a:p>
              <a:p>
                <a:r>
                  <a:rPr lang="fr-CH" sz="3200" dirty="0">
                    <a:latin typeface="Courier" pitchFamily="2" charset="0"/>
                    <a:ea typeface="Cambria Math" panose="02040503050406030204" pitchFamily="18" charset="0"/>
                  </a:rPr>
                  <a:t>		… code to </a:t>
                </a:r>
                <a:r>
                  <a:rPr lang="fr-CH" sz="3200" dirty="0" err="1">
                    <a:latin typeface="Courier" pitchFamily="2" charset="0"/>
                    <a:ea typeface="Cambria Math" panose="02040503050406030204" pitchFamily="18" charset="0"/>
                  </a:rPr>
                  <a:t>retrieve</a:t>
                </a:r>
                <a:r>
                  <a:rPr lang="fr-CH" sz="3200" dirty="0">
                    <a:latin typeface="Courier" pitchFamily="2" charset="0"/>
                    <a:ea typeface="Cambria Math" panose="02040503050406030204" pitchFamily="18" charset="0"/>
                  </a:rPr>
                  <a:t> all </a:t>
                </a:r>
                <a:r>
                  <a:rPr lang="fr-CH" sz="3200" dirty="0" err="1">
                    <a:latin typeface="Courier" pitchFamily="2" charset="0"/>
                    <a:ea typeface="Cambria Math" panose="02040503050406030204" pitchFamily="18" charset="0"/>
                  </a:rPr>
                  <a:t>neighbors</a:t>
                </a:r>
                <a:r>
                  <a:rPr lang="fr-CH" sz="3200" dirty="0">
                    <a:latin typeface="Courier" pitchFamily="2" charset="0"/>
                    <a:ea typeface="Cambria Math" panose="02040503050406030204" pitchFamily="18" charset="0"/>
                  </a:rPr>
                  <a:t> …</a:t>
                </a:r>
                <a:endParaRPr lang="fr-CH" sz="3200" b="0" dirty="0">
                  <a:latin typeface="Courier" pitchFamily="2" charset="0"/>
                  <a:ea typeface="Cambria Math" panose="02040503050406030204" pitchFamily="18" charset="0"/>
                </a:endParaRPr>
              </a:p>
              <a:p>
                <a:endParaRPr lang="en-US" sz="3200" dirty="0"/>
              </a:p>
              <a:p>
                <a:r>
                  <a:rPr lang="en-US" sz="3200" dirty="0"/>
                  <a:t>R is bijective, isomorphic!</a:t>
                </a:r>
              </a:p>
            </p:txBody>
          </p:sp>
        </mc:Choice>
        <mc:Fallback xmlns="">
          <p:sp>
            <p:nvSpPr>
              <p:cNvPr id="3" name="Content Placeholder 2">
                <a:extLst>
                  <a:ext uri="{FF2B5EF4-FFF2-40B4-BE49-F238E27FC236}">
                    <a16:creationId xmlns:a16="http://schemas.microsoft.com/office/drawing/2014/main" id="{012AC8F7-204C-824F-AF30-38C91A012AEB}"/>
                  </a:ext>
                </a:extLst>
              </p:cNvPr>
              <p:cNvSpPr>
                <a:spLocks noGrp="1" noRot="1" noChangeAspect="1" noMove="1" noResize="1" noEditPoints="1" noAdjustHandles="1" noChangeArrowheads="1" noChangeShapeType="1" noTextEdit="1"/>
              </p:cNvSpPr>
              <p:nvPr>
                <p:ph idx="1"/>
              </p:nvPr>
            </p:nvSpPr>
            <p:spPr>
              <a:blipFill>
                <a:blip r:embed="rId3"/>
                <a:stretch>
                  <a:fillRect l="-1058" t="-1092" b="-414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7E8037C-52A6-4F41-B090-B00B120096B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90207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BF48-A817-F34D-AB90-85F5881A64BD}"/>
              </a:ext>
            </a:extLst>
          </p:cNvPr>
          <p:cNvSpPr>
            <a:spLocks noGrp="1"/>
          </p:cNvSpPr>
          <p:nvPr>
            <p:ph type="title"/>
          </p:nvPr>
        </p:nvSpPr>
        <p:spPr/>
        <p:txBody>
          <a:bodyPr/>
          <a:lstStyle/>
          <a:p>
            <a:r>
              <a:rPr lang="en-US" dirty="0"/>
              <a:t>Binary 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299C6C-97BD-9B4A-9191-D3ACB2F6A840}"/>
                  </a:ext>
                </a:extLst>
              </p:cNvPr>
              <p:cNvSpPr>
                <a:spLocks noGrp="1"/>
              </p:cNvSpPr>
              <p:nvPr>
                <p:ph idx="1"/>
              </p:nvPr>
            </p:nvSpPr>
            <p:spPr/>
            <p:txBody>
              <a:bodyPr/>
              <a:lstStyle/>
              <a:p>
                <a:r>
                  <a:rPr lang="en-US" sz="3600" dirty="0"/>
                  <a:t>Data structure: </a:t>
                </a:r>
                <a:r>
                  <a:rPr lang="en-US" sz="3600" dirty="0">
                    <a:latin typeface="Courier" pitchFamily="2" charset="0"/>
                  </a:rPr>
                  <a:t>list(</a:t>
                </a:r>
                <a:r>
                  <a:rPr lang="en-US" sz="3600" dirty="0" err="1">
                    <a:latin typeface="Courier" pitchFamily="2" charset="0"/>
                  </a:rPr>
                  <a:t>int</a:t>
                </a:r>
                <a:r>
                  <a:rPr lang="en-US" sz="3600" dirty="0">
                    <a:latin typeface="Courier" pitchFamily="2" charset="0"/>
                  </a:rPr>
                  <a:t>)</a:t>
                </a:r>
              </a:p>
              <a:p>
                <a:r>
                  <a:rPr lang="en-US" sz="3600" dirty="0"/>
                  <a:t>Example: </a:t>
                </a:r>
                <a:r>
                  <a:rPr lang="en-US" sz="3600" dirty="0">
                    <a:latin typeface="Courier" pitchFamily="2" charset="0"/>
                  </a:rPr>
                  <a:t>1,8,3, …</a:t>
                </a:r>
              </a:p>
              <a:p>
                <a:endParaRPr lang="en-US" sz="3600" dirty="0"/>
              </a:p>
              <a:p>
                <a:r>
                  <a:rPr lang="en-US" sz="3600" dirty="0"/>
                  <a:t>Binary representation:</a:t>
                </a:r>
              </a:p>
              <a:p>
                <a14:m>
                  <m:oMath xmlns:m="http://schemas.openxmlformats.org/officeDocument/2006/math">
                    <m:r>
                      <a:rPr lang="fr-CH" sz="3600" b="0" i="1" smtClean="0">
                        <a:latin typeface="Cambria Math" panose="02040503050406030204" pitchFamily="18" charset="0"/>
                      </a:rPr>
                      <m:t>𝑅</m:t>
                    </m:r>
                    <m:d>
                      <m:dPr>
                        <m:ctrlPr>
                          <a:rPr lang="fr-CH" sz="3600" b="0" i="1" smtClean="0">
                            <a:latin typeface="Cambria Math" panose="02040503050406030204" pitchFamily="18" charset="0"/>
                          </a:rPr>
                        </m:ctrlPr>
                      </m:dPr>
                      <m:e>
                        <m:r>
                          <a:rPr lang="fr-CH" sz="3600" b="0" i="1" smtClean="0">
                            <a:latin typeface="Cambria Math" panose="02040503050406030204" pitchFamily="18" charset="0"/>
                          </a:rPr>
                          <m:t>𝑛</m:t>
                        </m:r>
                      </m:e>
                    </m:d>
                    <m:r>
                      <a:rPr lang="fr-CH" sz="3600" b="0" i="1" smtClean="0">
                        <a:latin typeface="Cambria Math" panose="02040503050406030204" pitchFamily="18" charset="0"/>
                      </a:rPr>
                      <m:t>=</m:t>
                    </m:r>
                    <m:sSub>
                      <m:sSubPr>
                        <m:ctrlPr>
                          <a:rPr lang="fr-CH" sz="3600" b="0" i="1" smtClean="0">
                            <a:latin typeface="Cambria Math" panose="02040503050406030204" pitchFamily="18" charset="0"/>
                          </a:rPr>
                        </m:ctrlPr>
                      </m:sSubPr>
                      <m:e>
                        <m:r>
                          <a:rPr lang="fr-CH" sz="3600" b="0" i="1" smtClean="0">
                            <a:latin typeface="Cambria Math" panose="02040503050406030204" pitchFamily="18" charset="0"/>
                          </a:rPr>
                          <m:t>𝑏</m:t>
                        </m:r>
                      </m:e>
                      <m:sub>
                        <m:r>
                          <a:rPr lang="fr-CH" sz="3600" b="0" i="1" smtClean="0">
                            <a:latin typeface="Cambria Math" panose="02040503050406030204" pitchFamily="18" charset="0"/>
                          </a:rPr>
                          <m:t>2</m:t>
                        </m:r>
                      </m:sub>
                    </m:sSub>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b="0" i="1" smtClean="0">
                            <a:latin typeface="Cambria Math" panose="02040503050406030204" pitchFamily="18" charset="0"/>
                          </a:rPr>
                          <m:t>1</m:t>
                        </m:r>
                      </m:sub>
                    </m:sSub>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b="0" i="1" smtClean="0">
                            <a:latin typeface="Cambria Math" panose="02040503050406030204" pitchFamily="18" charset="0"/>
                          </a:rPr>
                          <m:t>0</m:t>
                        </m:r>
                      </m:sub>
                    </m:sSub>
                  </m:oMath>
                </a14:m>
                <a:r>
                  <a:rPr lang="en-US" sz="3600" dirty="0"/>
                  <a:t> if </a:t>
                </a:r>
                <a14:m>
                  <m:oMath xmlns:m="http://schemas.openxmlformats.org/officeDocument/2006/math">
                    <m:r>
                      <a:rPr lang="fr-CH" sz="3600" b="0" i="1" smtClean="0">
                        <a:latin typeface="Cambria Math" panose="02040503050406030204" pitchFamily="18" charset="0"/>
                      </a:rPr>
                      <m:t>𝑛</m:t>
                    </m:r>
                    <m:r>
                      <a:rPr lang="fr-CH" sz="3600" b="0" i="1" smtClean="0">
                        <a:latin typeface="Cambria Math" panose="02040503050406030204" pitchFamily="18" charset="0"/>
                      </a:rPr>
                      <m:t>=</m:t>
                    </m:r>
                  </m:oMath>
                </a14:m>
                <a:r>
                  <a:rPr lang="fr-CH" sz="3600" dirty="0"/>
                  <a:t> </a:t>
                </a:r>
                <a14:m>
                  <m:oMath xmlns:m="http://schemas.openxmlformats.org/officeDocument/2006/math">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i="1">
                            <a:latin typeface="Cambria Math" panose="02040503050406030204" pitchFamily="18" charset="0"/>
                          </a:rPr>
                          <m:t>2</m:t>
                        </m:r>
                      </m:sub>
                    </m:sSub>
                    <m:r>
                      <a:rPr lang="fr-CH" sz="3600" i="1" smtClean="0">
                        <a:latin typeface="Cambria Math" panose="02040503050406030204" pitchFamily="18" charset="0"/>
                        <a:ea typeface="Cambria Math" panose="02040503050406030204" pitchFamily="18" charset="0"/>
                      </a:rPr>
                      <m:t>∙</m:t>
                    </m:r>
                    <m:sSup>
                      <m:sSupPr>
                        <m:ctrlPr>
                          <a:rPr lang="fr-CH" sz="3600" i="1" smtClean="0">
                            <a:latin typeface="Cambria Math" panose="02040503050406030204" pitchFamily="18" charset="0"/>
                            <a:ea typeface="Cambria Math" panose="02040503050406030204" pitchFamily="18" charset="0"/>
                          </a:rPr>
                        </m:ctrlPr>
                      </m:sSupPr>
                      <m:e>
                        <m:r>
                          <a:rPr lang="fr-CH" sz="3600" b="0" i="1" smtClean="0">
                            <a:latin typeface="Cambria Math" panose="02040503050406030204" pitchFamily="18" charset="0"/>
                            <a:ea typeface="Cambria Math" panose="02040503050406030204" pitchFamily="18" charset="0"/>
                          </a:rPr>
                          <m:t>2</m:t>
                        </m:r>
                      </m:e>
                      <m:sup>
                        <m:r>
                          <a:rPr lang="fr-CH" sz="3600" b="0" i="1" smtClean="0">
                            <a:latin typeface="Cambria Math" panose="02040503050406030204" pitchFamily="18" charset="0"/>
                            <a:ea typeface="Cambria Math" panose="02040503050406030204" pitchFamily="18" charset="0"/>
                          </a:rPr>
                          <m:t>2</m:t>
                        </m:r>
                      </m:sup>
                    </m:sSup>
                    <m:r>
                      <a:rPr lang="fr-CH" sz="3600" b="0" i="1" smtClean="0">
                        <a:latin typeface="Cambria Math" panose="02040503050406030204" pitchFamily="18" charset="0"/>
                        <a:ea typeface="Cambria Math" panose="02040503050406030204" pitchFamily="18" charset="0"/>
                      </a:rPr>
                      <m:t>+</m:t>
                    </m:r>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i="1">
                            <a:latin typeface="Cambria Math" panose="02040503050406030204" pitchFamily="18" charset="0"/>
                          </a:rPr>
                          <m:t>1</m:t>
                        </m:r>
                      </m:sub>
                    </m:sSub>
                    <m:sSub>
                      <m:sSubPr>
                        <m:ctrlPr>
                          <a:rPr lang="fr-CH" sz="3600" i="1">
                            <a:latin typeface="Cambria Math" panose="02040503050406030204" pitchFamily="18" charset="0"/>
                          </a:rPr>
                        </m:ctrlPr>
                      </m:sSubPr>
                      <m:e>
                        <m:r>
                          <a:rPr lang="fr-CH" sz="3600" i="1">
                            <a:latin typeface="Cambria Math" panose="02040503050406030204" pitchFamily="18" charset="0"/>
                            <a:ea typeface="Cambria Math" panose="02040503050406030204" pitchFamily="18" charset="0"/>
                          </a:rPr>
                          <m:t>∙</m:t>
                        </m:r>
                        <m:sSup>
                          <m:sSupPr>
                            <m:ctrlPr>
                              <a:rPr lang="fr-CH" sz="3600" i="1">
                                <a:latin typeface="Cambria Math" panose="02040503050406030204" pitchFamily="18" charset="0"/>
                                <a:ea typeface="Cambria Math" panose="02040503050406030204" pitchFamily="18" charset="0"/>
                              </a:rPr>
                            </m:ctrlPr>
                          </m:sSupPr>
                          <m:e>
                            <m:r>
                              <a:rPr lang="fr-CH" sz="3600" i="1">
                                <a:latin typeface="Cambria Math" panose="02040503050406030204" pitchFamily="18" charset="0"/>
                                <a:ea typeface="Cambria Math" panose="02040503050406030204" pitchFamily="18" charset="0"/>
                              </a:rPr>
                              <m:t>2</m:t>
                            </m:r>
                          </m:e>
                          <m:sup>
                            <m:r>
                              <a:rPr lang="fr-CH" sz="3600" b="0" i="1" smtClean="0">
                                <a:latin typeface="Cambria Math" panose="02040503050406030204" pitchFamily="18" charset="0"/>
                                <a:ea typeface="Cambria Math" panose="02040503050406030204" pitchFamily="18" charset="0"/>
                              </a:rPr>
                              <m:t>1</m:t>
                            </m:r>
                          </m:sup>
                        </m:sSup>
                        <m:r>
                          <a:rPr lang="fr-CH" sz="3600" b="0" i="1" smtClean="0">
                            <a:latin typeface="Cambria Math" panose="02040503050406030204" pitchFamily="18" charset="0"/>
                            <a:ea typeface="Cambria Math" panose="02040503050406030204" pitchFamily="18" charset="0"/>
                          </a:rPr>
                          <m:t>+</m:t>
                        </m:r>
                        <m:r>
                          <a:rPr lang="fr-CH" sz="3600" i="1">
                            <a:latin typeface="Cambria Math" panose="02040503050406030204" pitchFamily="18" charset="0"/>
                          </a:rPr>
                          <m:t>𝑏</m:t>
                        </m:r>
                      </m:e>
                      <m:sub>
                        <m:r>
                          <a:rPr lang="fr-CH" sz="3600" i="1">
                            <a:latin typeface="Cambria Math" panose="02040503050406030204" pitchFamily="18" charset="0"/>
                          </a:rPr>
                          <m:t>0</m:t>
                        </m:r>
                      </m:sub>
                    </m:sSub>
                    <m:r>
                      <a:rPr lang="fr-CH" sz="3600" i="1">
                        <a:latin typeface="Cambria Math" panose="02040503050406030204" pitchFamily="18" charset="0"/>
                        <a:ea typeface="Cambria Math" panose="02040503050406030204" pitchFamily="18" charset="0"/>
                      </a:rPr>
                      <m:t>∙</m:t>
                    </m:r>
                    <m:sSup>
                      <m:sSupPr>
                        <m:ctrlPr>
                          <a:rPr lang="fr-CH" sz="3600" i="1">
                            <a:latin typeface="Cambria Math" panose="02040503050406030204" pitchFamily="18" charset="0"/>
                            <a:ea typeface="Cambria Math" panose="02040503050406030204" pitchFamily="18" charset="0"/>
                          </a:rPr>
                        </m:ctrlPr>
                      </m:sSupPr>
                      <m:e>
                        <m:r>
                          <a:rPr lang="fr-CH" sz="3600" i="1">
                            <a:latin typeface="Cambria Math" panose="02040503050406030204" pitchFamily="18" charset="0"/>
                            <a:ea typeface="Cambria Math" panose="02040503050406030204" pitchFamily="18" charset="0"/>
                          </a:rPr>
                          <m:t>2</m:t>
                        </m:r>
                      </m:e>
                      <m:sup>
                        <m:r>
                          <a:rPr lang="fr-CH" sz="3600" b="0" i="1" smtClean="0">
                            <a:latin typeface="Cambria Math" panose="02040503050406030204" pitchFamily="18" charset="0"/>
                            <a:ea typeface="Cambria Math" panose="02040503050406030204" pitchFamily="18" charset="0"/>
                          </a:rPr>
                          <m:t>0</m:t>
                        </m:r>
                      </m:sup>
                    </m:sSup>
                  </m:oMath>
                </a14:m>
                <a:endParaRPr lang="en-US" sz="3600" dirty="0"/>
              </a:p>
              <a:p>
                <a14:m>
                  <m:oMath xmlns:m="http://schemas.openxmlformats.org/officeDocument/2006/math">
                    <m:r>
                      <a:rPr lang="fr-CH" sz="3600" b="0" i="1" smtClean="0">
                        <a:latin typeface="Cambria Math" panose="02040503050406030204" pitchFamily="18" charset="0"/>
                      </a:rPr>
                      <m:t>𝑅</m:t>
                    </m:r>
                    <m:r>
                      <a:rPr lang="fr-CH" sz="3600" b="0" i="1" smtClean="0">
                        <a:latin typeface="Cambria Math" panose="02040503050406030204" pitchFamily="18" charset="0"/>
                      </a:rPr>
                      <m:t>(</m:t>
                    </m:r>
                    <m:sSub>
                      <m:sSubPr>
                        <m:ctrlPr>
                          <a:rPr lang="fr-CH" sz="3600" b="0" i="1" smtClean="0">
                            <a:latin typeface="Cambria Math" panose="02040503050406030204" pitchFamily="18" charset="0"/>
                          </a:rPr>
                        </m:ctrlPr>
                      </m:sSubPr>
                      <m:e>
                        <m:r>
                          <a:rPr lang="fr-CH" sz="3600" b="0" i="1" smtClean="0">
                            <a:latin typeface="Cambria Math" panose="02040503050406030204" pitchFamily="18" charset="0"/>
                          </a:rPr>
                          <m:t>𝑛</m:t>
                        </m:r>
                      </m:e>
                      <m:sub>
                        <m:r>
                          <a:rPr lang="fr-CH" sz="3600" b="0" i="1" smtClean="0">
                            <a:latin typeface="Cambria Math" panose="02040503050406030204" pitchFamily="18" charset="0"/>
                          </a:rPr>
                          <m:t>1</m:t>
                        </m:r>
                      </m:sub>
                    </m:sSub>
                    <m:r>
                      <a:rPr lang="fr-CH" sz="3600" b="0" i="1" smtClean="0">
                        <a:latin typeface="Cambria Math" panose="02040503050406030204" pitchFamily="18" charset="0"/>
                      </a:rPr>
                      <m:t>,</m:t>
                    </m:r>
                  </m:oMath>
                </a14:m>
                <a:r>
                  <a:rPr lang="fr-CH" sz="3600" dirty="0"/>
                  <a:t> </a:t>
                </a:r>
                <a14:m>
                  <m:oMath xmlns:m="http://schemas.openxmlformats.org/officeDocument/2006/math">
                    <m:sSub>
                      <m:sSubPr>
                        <m:ctrlPr>
                          <a:rPr lang="fr-CH" sz="3600" i="1">
                            <a:latin typeface="Cambria Math" panose="02040503050406030204" pitchFamily="18" charset="0"/>
                          </a:rPr>
                        </m:ctrlPr>
                      </m:sSubPr>
                      <m:e>
                        <m:r>
                          <a:rPr lang="fr-CH" sz="3600" i="1">
                            <a:latin typeface="Cambria Math" panose="02040503050406030204" pitchFamily="18" charset="0"/>
                          </a:rPr>
                          <m:t>𝑛</m:t>
                        </m:r>
                      </m:e>
                      <m:sub>
                        <m:r>
                          <a:rPr lang="fr-CH" sz="3600" b="0" i="1" smtClean="0">
                            <a:latin typeface="Cambria Math" panose="02040503050406030204" pitchFamily="18" charset="0"/>
                          </a:rPr>
                          <m:t>2</m:t>
                        </m:r>
                      </m:sub>
                    </m:sSub>
                    <m:r>
                      <a:rPr lang="fr-CH" sz="3600" i="1">
                        <a:latin typeface="Cambria Math" panose="02040503050406030204" pitchFamily="18" charset="0"/>
                      </a:rPr>
                      <m:t>,</m:t>
                    </m:r>
                    <m:r>
                      <a:rPr lang="fr-CH" sz="3600" b="0" i="1" smtClean="0">
                        <a:latin typeface="Cambria Math" panose="02040503050406030204" pitchFamily="18" charset="0"/>
                      </a:rPr>
                      <m:t>…)=</m:t>
                    </m:r>
                    <m:r>
                      <a:rPr lang="fr-CH" sz="3600" b="0" i="1" smtClean="0">
                        <a:latin typeface="Cambria Math" panose="02040503050406030204" pitchFamily="18" charset="0"/>
                      </a:rPr>
                      <m:t>𝑅</m:t>
                    </m:r>
                    <m:r>
                      <a:rPr lang="fr-CH" sz="3600" b="0" i="1" smtClean="0">
                        <a:latin typeface="Cambria Math" panose="02040503050406030204" pitchFamily="18" charset="0"/>
                      </a:rPr>
                      <m:t>(</m:t>
                    </m:r>
                    <m:sSub>
                      <m:sSubPr>
                        <m:ctrlPr>
                          <a:rPr lang="fr-CH" sz="3600" i="1">
                            <a:latin typeface="Cambria Math" panose="02040503050406030204" pitchFamily="18" charset="0"/>
                          </a:rPr>
                        </m:ctrlPr>
                      </m:sSubPr>
                      <m:e>
                        <m:r>
                          <a:rPr lang="fr-CH" sz="3600" i="1">
                            <a:latin typeface="Cambria Math" panose="02040503050406030204" pitchFamily="18" charset="0"/>
                          </a:rPr>
                          <m:t>𝑛</m:t>
                        </m:r>
                      </m:e>
                      <m:sub>
                        <m:r>
                          <a:rPr lang="fr-CH" sz="3600" i="1">
                            <a:latin typeface="Cambria Math" panose="02040503050406030204" pitchFamily="18" charset="0"/>
                          </a:rPr>
                          <m:t>1</m:t>
                        </m:r>
                      </m:sub>
                    </m:sSub>
                    <m:r>
                      <a:rPr lang="fr-CH" sz="3600" b="0" i="1" smtClean="0">
                        <a:latin typeface="Cambria Math" panose="02040503050406030204" pitchFamily="18" charset="0"/>
                      </a:rPr>
                      <m:t>)</m:t>
                    </m:r>
                    <m:r>
                      <a:rPr lang="fr-CH" sz="3600" b="0" i="1" smtClean="0">
                        <a:latin typeface="Cambria Math" panose="02040503050406030204" pitchFamily="18" charset="0"/>
                      </a:rPr>
                      <m:t>𝑅</m:t>
                    </m:r>
                    <m:r>
                      <a:rPr lang="fr-CH" sz="3600" b="0" i="1" smtClean="0">
                        <a:latin typeface="Cambria Math" panose="02040503050406030204" pitchFamily="18" charset="0"/>
                      </a:rPr>
                      <m:t>(</m:t>
                    </m:r>
                  </m:oMath>
                </a14:m>
                <a:r>
                  <a:rPr lang="fr-CH" sz="3600" dirty="0"/>
                  <a:t> </a:t>
                </a:r>
                <a14:m>
                  <m:oMath xmlns:m="http://schemas.openxmlformats.org/officeDocument/2006/math">
                    <m:sSub>
                      <m:sSubPr>
                        <m:ctrlPr>
                          <a:rPr lang="fr-CH" sz="3600" i="1">
                            <a:latin typeface="Cambria Math" panose="02040503050406030204" pitchFamily="18" charset="0"/>
                          </a:rPr>
                        </m:ctrlPr>
                      </m:sSubPr>
                      <m:e>
                        <m:r>
                          <a:rPr lang="fr-CH" sz="3600" i="1">
                            <a:latin typeface="Cambria Math" panose="02040503050406030204" pitchFamily="18" charset="0"/>
                          </a:rPr>
                          <m:t>𝑛</m:t>
                        </m:r>
                      </m:e>
                      <m:sub>
                        <m:r>
                          <a:rPr lang="fr-CH" sz="3600" i="1">
                            <a:latin typeface="Cambria Math" panose="02040503050406030204" pitchFamily="18" charset="0"/>
                          </a:rPr>
                          <m:t>2</m:t>
                        </m:r>
                      </m:sub>
                    </m:sSub>
                    <m:r>
                      <a:rPr lang="fr-CH" sz="3600" b="0" i="1" smtClean="0">
                        <a:latin typeface="Cambria Math" panose="02040503050406030204" pitchFamily="18" charset="0"/>
                      </a:rPr>
                      <m:t>)…</m:t>
                    </m:r>
                  </m:oMath>
                </a14:m>
                <a:endParaRPr lang="en-US" sz="3600" dirty="0"/>
              </a:p>
              <a:p>
                <a:r>
                  <a:rPr lang="en-US" sz="3600" dirty="0"/>
                  <a:t>Example: </a:t>
                </a:r>
                <a:r>
                  <a:rPr lang="en-US" sz="3600" dirty="0">
                    <a:latin typeface="Courier" pitchFamily="2" charset="0"/>
                  </a:rPr>
                  <a:t>001 100 010 …</a:t>
                </a:r>
              </a:p>
              <a:p>
                <a:endParaRPr lang="en-US" sz="3600" dirty="0">
                  <a:latin typeface="Courier" pitchFamily="2" charset="0"/>
                </a:endParaRPr>
              </a:p>
              <a:p>
                <a:r>
                  <a:rPr lang="en-US" sz="3600" dirty="0"/>
                  <a:t>R is bijective, isomorphic!</a:t>
                </a:r>
              </a:p>
            </p:txBody>
          </p:sp>
        </mc:Choice>
        <mc:Fallback xmlns="">
          <p:sp>
            <p:nvSpPr>
              <p:cNvPr id="3" name="Content Placeholder 2">
                <a:extLst>
                  <a:ext uri="{FF2B5EF4-FFF2-40B4-BE49-F238E27FC236}">
                    <a16:creationId xmlns:a16="http://schemas.microsoft.com/office/drawing/2014/main" id="{2D299C6C-97BD-9B4A-9191-D3ACB2F6A840}"/>
                  </a:ext>
                </a:extLst>
              </p:cNvPr>
              <p:cNvSpPr>
                <a:spLocks noGrp="1" noRot="1" noChangeAspect="1" noMove="1" noResize="1" noEditPoints="1" noAdjustHandles="1" noChangeArrowheads="1" noChangeShapeType="1" noTextEdit="1"/>
              </p:cNvSpPr>
              <p:nvPr>
                <p:ph idx="1"/>
              </p:nvPr>
            </p:nvSpPr>
            <p:spPr>
              <a:blipFill>
                <a:blip r:embed="rId3"/>
                <a:stretch>
                  <a:fillRect l="-1410" t="-1528" b="-567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1456A60-E9B5-5F4D-9EE8-93813B4089F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340437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6E1A1-FAD4-B140-B63D-53DA90187904}"/>
              </a:ext>
            </a:extLst>
          </p:cNvPr>
          <p:cNvSpPr>
            <a:spLocks noGrp="1"/>
          </p:cNvSpPr>
          <p:nvPr>
            <p:ph type="title"/>
          </p:nvPr>
        </p:nvSpPr>
        <p:spPr/>
        <p:txBody>
          <a:bodyPr/>
          <a:lstStyle/>
          <a:p>
            <a:r>
              <a:rPr lang="en-US" dirty="0"/>
              <a:t>Data Exchange Format</a:t>
            </a:r>
          </a:p>
        </p:txBody>
      </p:sp>
      <p:sp>
        <p:nvSpPr>
          <p:cNvPr id="3" name="Content Placeholder 2">
            <a:extLst>
              <a:ext uri="{FF2B5EF4-FFF2-40B4-BE49-F238E27FC236}">
                <a16:creationId xmlns:a16="http://schemas.microsoft.com/office/drawing/2014/main" id="{2F81D7FC-C673-7844-A205-6C66E8204DEF}"/>
              </a:ext>
            </a:extLst>
          </p:cNvPr>
          <p:cNvSpPr>
            <a:spLocks noGrp="1"/>
          </p:cNvSpPr>
          <p:nvPr>
            <p:ph idx="1"/>
          </p:nvPr>
        </p:nvSpPr>
        <p:spPr/>
        <p:txBody>
          <a:bodyPr/>
          <a:lstStyle/>
          <a:p>
            <a:r>
              <a:rPr lang="en-US" dirty="0"/>
              <a:t>Data structure: </a:t>
            </a:r>
            <a:r>
              <a:rPr lang="en-US" dirty="0">
                <a:latin typeface="Courier" pitchFamily="2" charset="0"/>
              </a:rPr>
              <a:t>list(</a:t>
            </a:r>
            <a:r>
              <a:rPr lang="en-US" dirty="0" err="1">
                <a:latin typeface="Courier" pitchFamily="2" charset="0"/>
              </a:rPr>
              <a:t>int</a:t>
            </a:r>
            <a:r>
              <a:rPr lang="en-US" dirty="0">
                <a:latin typeface="Courier" pitchFamily="2" charset="0"/>
              </a:rPr>
              <a:t>)</a:t>
            </a:r>
          </a:p>
          <a:p>
            <a:r>
              <a:rPr lang="en-US" dirty="0"/>
              <a:t>Example: </a:t>
            </a:r>
            <a:r>
              <a:rPr lang="en-US" dirty="0">
                <a:latin typeface="Courier" pitchFamily="2" charset="0"/>
              </a:rPr>
              <a:t>1,8,3, …</a:t>
            </a:r>
          </a:p>
          <a:p>
            <a:endParaRPr lang="en-US" dirty="0"/>
          </a:p>
          <a:p>
            <a:r>
              <a:rPr lang="en-US" dirty="0"/>
              <a:t>JSON representation:</a:t>
            </a:r>
          </a:p>
          <a:p>
            <a:r>
              <a:rPr lang="en-US" dirty="0"/>
              <a:t>‘[1, 8, 3,…]’</a:t>
            </a:r>
          </a:p>
          <a:p>
            <a:endParaRPr lang="en-US" dirty="0"/>
          </a:p>
          <a:p>
            <a:r>
              <a:rPr lang="en-US" dirty="0"/>
              <a:t>R is bijective!</a:t>
            </a:r>
          </a:p>
        </p:txBody>
      </p:sp>
      <p:sp>
        <p:nvSpPr>
          <p:cNvPr id="4" name="Footer Placeholder 3">
            <a:extLst>
              <a:ext uri="{FF2B5EF4-FFF2-40B4-BE49-F238E27FC236}">
                <a16:creationId xmlns:a16="http://schemas.microsoft.com/office/drawing/2014/main" id="{E213B109-5D5F-AD4A-AF36-272A6252F981}"/>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600392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62A60-137C-5D40-A75B-C94A67E7C524}"/>
              </a:ext>
            </a:extLst>
          </p:cNvPr>
          <p:cNvSpPr>
            <a:spLocks noGrp="1"/>
          </p:cNvSpPr>
          <p:nvPr>
            <p:ph type="title"/>
          </p:nvPr>
        </p:nvSpPr>
        <p:spPr/>
        <p:txBody>
          <a:bodyPr/>
          <a:lstStyle/>
          <a:p>
            <a:r>
              <a:rPr lang="en-US" dirty="0"/>
              <a:t>Example: Representing a Continuous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01B21-5E32-A146-BE47-A49A90F49D95}"/>
                  </a:ext>
                </a:extLst>
              </p:cNvPr>
              <p:cNvSpPr>
                <a:spLocks noGrp="1"/>
              </p:cNvSpPr>
              <p:nvPr>
                <p:ph idx="1"/>
              </p:nvPr>
            </p:nvSpPr>
            <p:spPr/>
            <p:txBody>
              <a:bodyPr/>
              <a:lstStyle/>
              <a:p>
                <a:r>
                  <a:rPr lang="en-US" dirty="0"/>
                  <a:t>Mathematical model: domains </a:t>
                </a:r>
                <a14:m>
                  <m:oMath xmlns:m="http://schemas.openxmlformats.org/officeDocument/2006/math">
                    <m:r>
                      <a:rPr lang="en-US" i="1" dirty="0" smtClean="0">
                        <a:latin typeface="Cambria Math" panose="02040503050406030204" pitchFamily="18" charset="0"/>
                      </a:rPr>
                      <m:t>𝑇</m:t>
                    </m:r>
                  </m:oMath>
                </a14:m>
                <a:r>
                  <a:rPr lang="en-US" dirty="0"/>
                  <a:t>, </a:t>
                </a:r>
                <a14:m>
                  <m:oMath xmlns:m="http://schemas.openxmlformats.org/officeDocument/2006/math">
                    <m:r>
                      <a:rPr lang="fr-CH" i="1">
                        <a:latin typeface="Cambria Math" panose="02040503050406030204" pitchFamily="18" charset="0"/>
                      </a:rPr>
                      <m:t>𝑆</m:t>
                    </m:r>
                    <m:r>
                      <a:rPr lang="fr-CH" i="1">
                        <a:latin typeface="Cambria Math" panose="02040503050406030204" pitchFamily="18" charset="0"/>
                      </a:rPr>
                      <m:t>=</m:t>
                    </m:r>
                    <m:r>
                      <a:rPr lang="fr-CH" i="1">
                        <a:latin typeface="Cambria Math" panose="02040503050406030204" pitchFamily="18" charset="0"/>
                      </a:rPr>
                      <m:t>𝐿𝑜𝑛𝑔</m:t>
                    </m:r>
                    <m:r>
                      <a:rPr lang="fr-CH" i="1">
                        <a:latin typeface="Cambria Math" panose="02040503050406030204" pitchFamily="18" charset="0"/>
                      </a:rPr>
                      <m:t> × </m:t>
                    </m:r>
                    <m:r>
                      <a:rPr lang="fr-CH" i="1">
                        <a:latin typeface="Cambria Math" panose="02040503050406030204" pitchFamily="18" charset="0"/>
                        <a:ea typeface="Cambria Math" panose="02040503050406030204" pitchFamily="18" charset="0"/>
                      </a:rPr>
                      <m:t>𝐿𝑎𝑡</m:t>
                    </m:r>
                  </m:oMath>
                </a14:m>
                <a:endParaRPr lang="en-US" dirty="0"/>
              </a:p>
              <a:p>
                <a:r>
                  <a:rPr lang="en-US" dirty="0"/>
                  <a:t>	Trajectory: </a:t>
                </a:r>
                <a14:m>
                  <m:oMath xmlns:m="http://schemas.openxmlformats.org/officeDocument/2006/math">
                    <m:r>
                      <a:rPr lang="fr-CH" i="1">
                        <a:latin typeface="Cambria Math" panose="02040503050406030204" pitchFamily="18" charset="0"/>
                      </a:rPr>
                      <m:t>𝑡𝑟</m:t>
                    </m:r>
                    <m:r>
                      <a:rPr lang="fr-CH" i="1">
                        <a:latin typeface="Cambria Math" panose="02040503050406030204" pitchFamily="18" charset="0"/>
                      </a:rPr>
                      <m:t>:</m:t>
                    </m:r>
                    <m:r>
                      <a:rPr lang="fr-CH" i="1">
                        <a:latin typeface="Cambria Math" panose="02040503050406030204" pitchFamily="18" charset="0"/>
                      </a:rPr>
                      <m:t>𝑇</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𝑆</m:t>
                    </m:r>
                    <m:r>
                      <a:rPr lang="fr-CH" i="1">
                        <a:latin typeface="Cambria Math" panose="02040503050406030204" pitchFamily="18" charset="0"/>
                        <a:ea typeface="Cambria Math" panose="02040503050406030204" pitchFamily="18" charset="0"/>
                      </a:rPr>
                      <m:t> </m:t>
                    </m:r>
                  </m:oMath>
                </a14:m>
                <a:endParaRPr lang="en-US" dirty="0"/>
              </a:p>
              <a:p>
                <a:r>
                  <a:rPr lang="en-US" dirty="0"/>
                  <a:t>Representation of time domain in Python:</a:t>
                </a:r>
              </a:p>
              <a:p>
                <a:pPr marL="1131478" lvl="2" indent="0">
                  <a:buNone/>
                </a:pPr>
                <a14:m>
                  <m:oMath xmlns:m="http://schemas.openxmlformats.org/officeDocument/2006/math">
                    <m:r>
                      <a:rPr lang="fr-CH" sz="3600" i="1">
                        <a:latin typeface="Cambria Math" panose="02040503050406030204" pitchFamily="18" charset="0"/>
                      </a:rPr>
                      <m:t>𝑅</m:t>
                    </m:r>
                    <m:r>
                      <a:rPr lang="fr-CH" sz="3600" i="1">
                        <a:latin typeface="Cambria Math" panose="02040503050406030204" pitchFamily="18" charset="0"/>
                      </a:rPr>
                      <m:t>:</m:t>
                    </m:r>
                    <m:r>
                      <a:rPr lang="fr-CH" sz="3600" i="1">
                        <a:latin typeface="Cambria Math" panose="02040503050406030204" pitchFamily="18" charset="0"/>
                      </a:rPr>
                      <m:t>𝑇</m:t>
                    </m:r>
                    <m:r>
                      <a:rPr lang="fr-CH" sz="3600" i="1">
                        <a:latin typeface="Cambria Math" panose="02040503050406030204" pitchFamily="18" charset="0"/>
                        <a:ea typeface="Cambria Math" panose="02040503050406030204" pitchFamily="18" charset="0"/>
                      </a:rPr>
                      <m:t>→</m:t>
                    </m:r>
                    <m:r>
                      <a:rPr lang="fr-CH" sz="3600" b="0" i="1" smtClean="0">
                        <a:latin typeface="Cambria Math" panose="02040503050406030204" pitchFamily="18" charset="0"/>
                        <a:ea typeface="Cambria Math" panose="02040503050406030204" pitchFamily="18" charset="0"/>
                      </a:rPr>
                      <m:t>𝐹</m:t>
                    </m:r>
                    <m:r>
                      <a:rPr lang="fr-CH" sz="3600" i="1">
                        <a:latin typeface="Cambria Math" panose="02040503050406030204" pitchFamily="18" charset="0"/>
                        <a:ea typeface="Cambria Math" panose="02040503050406030204" pitchFamily="18" charset="0"/>
                      </a:rPr>
                      <m:t>𝑙𝑜𝑎𝑡</m:t>
                    </m:r>
                  </m:oMath>
                </a14:m>
                <a:r>
                  <a:rPr lang="en-US" sz="3600" dirty="0"/>
                  <a:t> </a:t>
                </a:r>
              </a:p>
              <a:p>
                <a:pPr marL="1131478" lvl="2" indent="0">
                  <a:buNone/>
                </a:pPr>
                <a:endParaRPr lang="en-US" dirty="0">
                  <a:sym typeface="Wingdings" pitchFamily="2" charset="2"/>
                </a:endParaRPr>
              </a:p>
              <a:p>
                <a:pPr indent="-282870"/>
                <a:r>
                  <a:rPr lang="en-US" dirty="0">
                    <a:sym typeface="Wingdings" pitchFamily="2" charset="2"/>
                  </a:rPr>
                  <a:t>Almost a homomorphism!</a:t>
                </a:r>
                <a:endParaRPr lang="en-US" dirty="0"/>
              </a:p>
              <a:p>
                <a:endParaRPr lang="en-US" dirty="0"/>
              </a:p>
              <a:p>
                <a:r>
                  <a:rPr lang="en-US" dirty="0"/>
                  <a:t> </a:t>
                </a:r>
              </a:p>
            </p:txBody>
          </p:sp>
        </mc:Choice>
        <mc:Fallback xmlns="">
          <p:sp>
            <p:nvSpPr>
              <p:cNvPr id="3" name="Content Placeholder 2">
                <a:extLst>
                  <a:ext uri="{FF2B5EF4-FFF2-40B4-BE49-F238E27FC236}">
                    <a16:creationId xmlns:a16="http://schemas.microsoft.com/office/drawing/2014/main" id="{0C501B21-5E32-A146-BE47-A49A90F49D95}"/>
                  </a:ext>
                </a:extLst>
              </p:cNvPr>
              <p:cNvSpPr>
                <a:spLocks noGrp="1" noRot="1" noChangeAspect="1" noMove="1" noResize="1" noEditPoints="1" noAdjustHandles="1" noChangeArrowheads="1" noChangeShapeType="1" noTextEdit="1"/>
              </p:cNvSpPr>
              <p:nvPr>
                <p:ph idx="1"/>
              </p:nvPr>
            </p:nvSpPr>
            <p:spPr>
              <a:blipFill>
                <a:blip r:embed="rId3"/>
                <a:stretch>
                  <a:fillRect l="-176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A6427C3-8063-3B44-A354-DB0CAEB7FCBA}"/>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7" name="Picture 6">
            <a:extLst>
              <a:ext uri="{FF2B5EF4-FFF2-40B4-BE49-F238E27FC236}">
                <a16:creationId xmlns:a16="http://schemas.microsoft.com/office/drawing/2014/main" id="{3A7069F9-DAAF-9547-9C3B-F2D6F3A8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3885" y="3816796"/>
            <a:ext cx="4349105" cy="1597129"/>
          </a:xfrm>
          <a:prstGeom prst="rect">
            <a:avLst/>
          </a:prstGeom>
        </p:spPr>
      </p:pic>
      <p:pic>
        <p:nvPicPr>
          <p:cNvPr id="10" name="Picture 9">
            <a:extLst>
              <a:ext uri="{FF2B5EF4-FFF2-40B4-BE49-F238E27FC236}">
                <a16:creationId xmlns:a16="http://schemas.microsoft.com/office/drawing/2014/main" id="{E64AECA7-6847-4F4B-B911-A2E89619E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3988" y="5368615"/>
            <a:ext cx="2160240" cy="2553010"/>
          </a:xfrm>
          <a:prstGeom prst="rect">
            <a:avLst/>
          </a:prstGeom>
        </p:spPr>
      </p:pic>
    </p:spTree>
    <p:extLst>
      <p:ext uri="{BB962C8B-B14F-4D97-AF65-F5344CB8AC3E}">
        <p14:creationId xmlns:p14="http://schemas.microsoft.com/office/powerpoint/2010/main" val="23711119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6B0A-1A6A-6345-A4EA-59D9262F6F0D}"/>
              </a:ext>
            </a:extLst>
          </p:cNvPr>
          <p:cNvSpPr>
            <a:spLocks noGrp="1"/>
          </p:cNvSpPr>
          <p:nvPr>
            <p:ph type="title"/>
          </p:nvPr>
        </p:nvSpPr>
        <p:spPr/>
        <p:txBody>
          <a:bodyPr/>
          <a:lstStyle/>
          <a:p>
            <a:r>
              <a:rPr lang="en-US" dirty="0"/>
              <a:t>Representations are not always accurate</a:t>
            </a:r>
          </a:p>
        </p:txBody>
      </p:sp>
      <p:sp>
        <p:nvSpPr>
          <p:cNvPr id="3" name="Content Placeholder 2">
            <a:extLst>
              <a:ext uri="{FF2B5EF4-FFF2-40B4-BE49-F238E27FC236}">
                <a16:creationId xmlns:a16="http://schemas.microsoft.com/office/drawing/2014/main" id="{5879C3D1-B714-C643-BE4C-67309ED8B341}"/>
              </a:ext>
            </a:extLst>
          </p:cNvPr>
          <p:cNvSpPr>
            <a:spLocks noGrp="1"/>
          </p:cNvSpPr>
          <p:nvPr>
            <p:ph idx="1"/>
          </p:nvPr>
        </p:nvSpPr>
        <p:spPr/>
        <p:txBody>
          <a:bodyPr/>
          <a:lstStyle/>
          <a:p>
            <a:r>
              <a:rPr lang="en-US" dirty="0"/>
              <a:t>The representations need not always be homomorphisms</a:t>
            </a:r>
          </a:p>
          <a:p>
            <a:pPr marL="571500" indent="-571500">
              <a:buFontTx/>
              <a:buChar char="-"/>
            </a:pPr>
            <a:r>
              <a:rPr lang="en-US" dirty="0"/>
              <a:t>They preserve some relations approximately</a:t>
            </a:r>
          </a:p>
          <a:p>
            <a:pPr marL="571500" indent="-571500">
              <a:buFontTx/>
              <a:buChar char="-"/>
            </a:pPr>
            <a:r>
              <a:rPr lang="en-US" dirty="0"/>
              <a:t>Measures for the quality of approximation are needed </a:t>
            </a:r>
          </a:p>
        </p:txBody>
      </p:sp>
      <p:sp>
        <p:nvSpPr>
          <p:cNvPr id="4" name="Footer Placeholder 3">
            <a:extLst>
              <a:ext uri="{FF2B5EF4-FFF2-40B4-BE49-F238E27FC236}">
                <a16:creationId xmlns:a16="http://schemas.microsoft.com/office/drawing/2014/main" id="{98E23E18-85DE-4347-AE72-2BB6BC4FACB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935785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A5814-63E0-BA4A-93BD-B4992AAF1008}"/>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862BE0-930B-D042-AF16-28189F3E478B}"/>
                  </a:ext>
                </a:extLst>
              </p:cNvPr>
              <p:cNvSpPr>
                <a:spLocks noGrp="1"/>
              </p:cNvSpPr>
              <p:nvPr>
                <p:ph idx="1"/>
              </p:nvPr>
            </p:nvSpPr>
            <p:spPr/>
            <p:txBody>
              <a:bodyPr/>
              <a:lstStyle/>
              <a:p>
                <a:r>
                  <a:rPr lang="en-US" dirty="0"/>
                  <a:t>Representing an empirical mathematical model, by another mathematical model</a:t>
                </a:r>
              </a:p>
              <a:p>
                <a:pPr marL="571500" indent="-571500">
                  <a:buFont typeface="Arial" panose="020B0604020202020204" pitchFamily="34" charset="0"/>
                  <a:buChar char="•"/>
                </a:pPr>
                <a:r>
                  <a:rPr lang="en-US" sz="3200" dirty="0">
                    <a:sym typeface="Wingdings" pitchFamily="2" charset="2"/>
                  </a:rPr>
                  <a:t>Assume we have only partial data for a trajectory </a:t>
                </a:r>
                <a14:m>
                  <m:oMath xmlns:m="http://schemas.openxmlformats.org/officeDocument/2006/math">
                    <m:r>
                      <a:rPr lang="en-US" sz="3200" i="1" dirty="0" smtClean="0">
                        <a:latin typeface="Cambria Math" panose="02040503050406030204" pitchFamily="18" charset="0"/>
                        <a:sym typeface="Wingdings" pitchFamily="2" charset="2"/>
                      </a:rPr>
                      <m:t>𝑡𝑟</m:t>
                    </m:r>
                  </m:oMath>
                </a14:m>
                <a:r>
                  <a:rPr lang="en-US" sz="3200" dirty="0">
                    <a:sym typeface="Wingdings" pitchFamily="2" charset="2"/>
                  </a:rPr>
                  <a:t> (samples)</a:t>
                </a:r>
              </a:p>
              <a:p>
                <a:pPr marL="571500" indent="-571500">
                  <a:buFont typeface="Arial" panose="020B0604020202020204" pitchFamily="34" charset="0"/>
                  <a:buChar char="•"/>
                </a:pPr>
                <a:r>
                  <a:rPr lang="en-US" sz="3200" dirty="0">
                    <a:sym typeface="Wingdings" pitchFamily="2" charset="2"/>
                  </a:rPr>
                  <a:t>We interpolate the missing values, e.g., linear interpolation</a:t>
                </a:r>
              </a:p>
              <a:p>
                <a:pPr/>
                <a14:m>
                  <m:oMathPara xmlns:m="http://schemas.openxmlformats.org/officeDocument/2006/math">
                    <m:oMathParaPr>
                      <m:jc m:val="centerGroup"/>
                    </m:oMathParaPr>
                    <m:oMath xmlns:m="http://schemas.openxmlformats.org/officeDocument/2006/math">
                      <m:sSub>
                        <m:sSubPr>
                          <m:ctrlPr>
                            <a:rPr lang="fr-CH" sz="3200" i="1" smtClean="0">
                              <a:latin typeface="Cambria Math" panose="02040503050406030204" pitchFamily="18" charset="0"/>
                            </a:rPr>
                          </m:ctrlPr>
                        </m:sSubPr>
                        <m:e>
                          <m:r>
                            <a:rPr lang="fr-CH" sz="3200" b="0" i="1" smtClean="0">
                              <a:latin typeface="Cambria Math" panose="02040503050406030204" pitchFamily="18" charset="0"/>
                            </a:rPr>
                            <m:t>𝑡𝑟</m:t>
                          </m:r>
                        </m:e>
                        <m:sub>
                          <m:r>
                            <a:rPr lang="fr-CH" sz="3200" b="0" i="1" smtClean="0">
                              <a:latin typeface="Cambria Math" panose="02040503050406030204" pitchFamily="18" charset="0"/>
                            </a:rPr>
                            <m:t>𝑖𝑛𝑡</m:t>
                          </m:r>
                        </m:sub>
                      </m:sSub>
                      <m:r>
                        <a:rPr lang="fr-CH" sz="3200" i="1">
                          <a:latin typeface="Cambria Math" panose="02040503050406030204" pitchFamily="18" charset="0"/>
                        </a:rPr>
                        <m:t>:</m:t>
                      </m:r>
                      <m:r>
                        <a:rPr lang="fr-CH" sz="3200" i="1">
                          <a:latin typeface="Cambria Math" panose="02040503050406030204" pitchFamily="18" charset="0"/>
                        </a:rPr>
                        <m:t>𝑇</m:t>
                      </m:r>
                      <m:r>
                        <a:rPr lang="fr-CH" sz="3200" i="1">
                          <a:latin typeface="Cambria Math" panose="02040503050406030204" pitchFamily="18" charset="0"/>
                          <a:ea typeface="Cambria Math" panose="02040503050406030204" pitchFamily="18" charset="0"/>
                        </a:rPr>
                        <m:t>→</m:t>
                      </m:r>
                      <m:r>
                        <a:rPr lang="fr-CH" sz="3200" i="1">
                          <a:latin typeface="Cambria Math" panose="02040503050406030204" pitchFamily="18" charset="0"/>
                          <a:ea typeface="Cambria Math" panose="02040503050406030204" pitchFamily="18" charset="0"/>
                        </a:rPr>
                        <m:t>𝑆</m:t>
                      </m:r>
                      <m:r>
                        <a:rPr lang="fr-CH" sz="3200" i="1">
                          <a:latin typeface="Cambria Math" panose="02040503050406030204" pitchFamily="18" charset="0"/>
                          <a:ea typeface="Cambria Math" panose="02040503050406030204" pitchFamily="18" charset="0"/>
                        </a:rPr>
                        <m:t> </m:t>
                      </m:r>
                    </m:oMath>
                  </m:oMathPara>
                </a14:m>
                <a:endParaRPr lang="en-US" sz="3200" dirty="0">
                  <a:sym typeface="Wingdings" pitchFamily="2" charset="2"/>
                </a:endParaRPr>
              </a:p>
              <a:p>
                <a:pPr marL="571500" indent="-571500">
                  <a:buFont typeface="Arial" panose="020B0604020202020204" pitchFamily="34" charset="0"/>
                  <a:buChar char="•"/>
                </a:pPr>
                <a:r>
                  <a:rPr lang="en-US" sz="3200" dirty="0">
                    <a:sym typeface="Wingdings" pitchFamily="2" charset="2"/>
                  </a:rPr>
                  <a:t>If new data arrives, we can estimate the error</a:t>
                </a:r>
              </a:p>
              <a:p>
                <a:pPr marL="571500" indent="-571500">
                  <a:buFont typeface="Arial" panose="020B0604020202020204" pitchFamily="34" charset="0"/>
                  <a:buChar char="•"/>
                </a:pPr>
                <a:r>
                  <a:rPr lang="en-US" sz="3200" dirty="0">
                    <a:sym typeface="Wingdings" pitchFamily="2" charset="2"/>
                  </a:rPr>
                  <a:t>The error measure characterizes the quality of the new representation </a:t>
                </a:r>
                <a14:m>
                  <m:oMath xmlns:m="http://schemas.openxmlformats.org/officeDocument/2006/math">
                    <m:sSub>
                      <m:sSubPr>
                        <m:ctrlPr>
                          <a:rPr lang="fr-CH" sz="3200" i="1">
                            <a:latin typeface="Cambria Math" panose="02040503050406030204" pitchFamily="18" charset="0"/>
                          </a:rPr>
                        </m:ctrlPr>
                      </m:sSubPr>
                      <m:e>
                        <m:r>
                          <a:rPr lang="fr-CH" sz="3200" i="1">
                            <a:latin typeface="Cambria Math" panose="02040503050406030204" pitchFamily="18" charset="0"/>
                          </a:rPr>
                          <m:t>𝑡𝑟</m:t>
                        </m:r>
                      </m:e>
                      <m:sub>
                        <m:r>
                          <a:rPr lang="fr-CH" sz="3200" i="1">
                            <a:latin typeface="Cambria Math" panose="02040503050406030204" pitchFamily="18" charset="0"/>
                          </a:rPr>
                          <m:t>𝑖𝑛𝑡</m:t>
                        </m:r>
                      </m:sub>
                    </m:sSub>
                  </m:oMath>
                </a14:m>
                <a:endParaRPr lang="en-US" sz="3200" dirty="0">
                  <a:sym typeface="Wingdings" pitchFamily="2" charset="2"/>
                </a:endParaRPr>
              </a:p>
              <a:p>
                <a:endParaRPr lang="en-US" dirty="0"/>
              </a:p>
            </p:txBody>
          </p:sp>
        </mc:Choice>
        <mc:Fallback xmlns="">
          <p:sp>
            <p:nvSpPr>
              <p:cNvPr id="3" name="Content Placeholder 2">
                <a:extLst>
                  <a:ext uri="{FF2B5EF4-FFF2-40B4-BE49-F238E27FC236}">
                    <a16:creationId xmlns:a16="http://schemas.microsoft.com/office/drawing/2014/main" id="{DC862BE0-930B-D042-AF16-28189F3E478B}"/>
                  </a:ext>
                </a:extLst>
              </p:cNvPr>
              <p:cNvSpPr>
                <a:spLocks noGrp="1" noRot="1" noChangeAspect="1" noMove="1" noResize="1" noEditPoints="1" noAdjustHandles="1" noChangeArrowheads="1" noChangeShapeType="1" noTextEdit="1"/>
              </p:cNvSpPr>
              <p:nvPr>
                <p:ph idx="1"/>
              </p:nvPr>
            </p:nvSpPr>
            <p:spPr>
              <a:blipFill>
                <a:blip r:embed="rId3"/>
                <a:stretch>
                  <a:fillRect l="-1763" t="-1528" r="-223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31C3542-E1D1-354F-A96A-B273D02CF49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736969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615B2-5A04-494B-BF0C-FA19CB6748BB}"/>
              </a:ext>
            </a:extLst>
          </p:cNvPr>
          <p:cNvSpPr>
            <a:spLocks noGrp="1"/>
          </p:cNvSpPr>
          <p:nvPr>
            <p:ph type="title"/>
          </p:nvPr>
        </p:nvSpPr>
        <p:spPr/>
        <p:txBody>
          <a:bodyPr/>
          <a:lstStyle/>
          <a:p>
            <a:r>
              <a:rPr lang="en-US" dirty="0"/>
              <a:t>Illustration</a:t>
            </a:r>
          </a:p>
        </p:txBody>
      </p:sp>
      <p:sp>
        <p:nvSpPr>
          <p:cNvPr id="4" name="Footer Placeholder 3">
            <a:extLst>
              <a:ext uri="{FF2B5EF4-FFF2-40B4-BE49-F238E27FC236}">
                <a16:creationId xmlns:a16="http://schemas.microsoft.com/office/drawing/2014/main" id="{E3E237AA-AD95-204E-B9DF-D2F416B43B2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Freeform 4">
            <a:extLst>
              <a:ext uri="{FF2B5EF4-FFF2-40B4-BE49-F238E27FC236}">
                <a16:creationId xmlns:a16="http://schemas.microsoft.com/office/drawing/2014/main" id="{FB856B34-B978-C845-9841-AE7E34CE325E}"/>
              </a:ext>
            </a:extLst>
          </p:cNvPr>
          <p:cNvSpPr/>
          <p:nvPr/>
        </p:nvSpPr>
        <p:spPr bwMode="auto">
          <a:xfrm>
            <a:off x="1170620" y="2466292"/>
            <a:ext cx="8845063" cy="3895510"/>
          </a:xfrm>
          <a:custGeom>
            <a:avLst/>
            <a:gdLst>
              <a:gd name="connsiteX0" fmla="*/ 0 w 8845063"/>
              <a:gd name="connsiteY0" fmla="*/ 3895510 h 3895510"/>
              <a:gd name="connsiteX1" fmla="*/ 2073728 w 8845063"/>
              <a:gd name="connsiteY1" fmla="*/ 2229995 h 3895510"/>
              <a:gd name="connsiteX2" fmla="*/ 4882243 w 8845063"/>
              <a:gd name="connsiteY2" fmla="*/ 2801495 h 3895510"/>
              <a:gd name="connsiteX3" fmla="*/ 7576457 w 8845063"/>
              <a:gd name="connsiteY3" fmla="*/ 3062753 h 3895510"/>
              <a:gd name="connsiteX4" fmla="*/ 8833757 w 8845063"/>
              <a:gd name="connsiteY4" fmla="*/ 1723810 h 3895510"/>
              <a:gd name="connsiteX5" fmla="*/ 8229600 w 8845063"/>
              <a:gd name="connsiteY5" fmla="*/ 156267 h 3895510"/>
              <a:gd name="connsiteX6" fmla="*/ 8213271 w 8845063"/>
              <a:gd name="connsiteY6" fmla="*/ 139938 h 389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5063" h="3895510">
                <a:moveTo>
                  <a:pt x="0" y="3895510"/>
                </a:moveTo>
                <a:cubicBezTo>
                  <a:pt x="630010" y="3153920"/>
                  <a:pt x="1260021" y="2412331"/>
                  <a:pt x="2073728" y="2229995"/>
                </a:cubicBezTo>
                <a:cubicBezTo>
                  <a:pt x="2887435" y="2047659"/>
                  <a:pt x="3965122" y="2662702"/>
                  <a:pt x="4882243" y="2801495"/>
                </a:cubicBezTo>
                <a:cubicBezTo>
                  <a:pt x="5799364" y="2940288"/>
                  <a:pt x="6917871" y="3242367"/>
                  <a:pt x="7576457" y="3062753"/>
                </a:cubicBezTo>
                <a:cubicBezTo>
                  <a:pt x="8235043" y="2883139"/>
                  <a:pt x="8724900" y="2208224"/>
                  <a:pt x="8833757" y="1723810"/>
                </a:cubicBezTo>
                <a:cubicBezTo>
                  <a:pt x="8942614" y="1239396"/>
                  <a:pt x="8229600" y="156267"/>
                  <a:pt x="8229600" y="156267"/>
                </a:cubicBezTo>
                <a:cubicBezTo>
                  <a:pt x="8126186" y="-107712"/>
                  <a:pt x="8169728" y="16113"/>
                  <a:pt x="8213271" y="13993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6" name="Oval 5">
            <a:extLst>
              <a:ext uri="{FF2B5EF4-FFF2-40B4-BE49-F238E27FC236}">
                <a16:creationId xmlns:a16="http://schemas.microsoft.com/office/drawing/2014/main" id="{6492C655-C327-944D-8639-E41936DF820E}"/>
              </a:ext>
            </a:extLst>
          </p:cNvPr>
          <p:cNvSpPr/>
          <p:nvPr/>
        </p:nvSpPr>
        <p:spPr bwMode="auto">
          <a:xfrm>
            <a:off x="1018362" y="6217786"/>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B11AB703-099B-AA4D-8BBB-A0F0D3391171}"/>
              </a:ext>
            </a:extLst>
          </p:cNvPr>
          <p:cNvSpPr/>
          <p:nvPr/>
        </p:nvSpPr>
        <p:spPr bwMode="auto">
          <a:xfrm>
            <a:off x="4211439" y="4680892"/>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AC1DEBFD-59E6-4740-BE7B-FE53DB8ACDEA}"/>
              </a:ext>
            </a:extLst>
          </p:cNvPr>
          <p:cNvSpPr/>
          <p:nvPr/>
        </p:nvSpPr>
        <p:spPr bwMode="auto">
          <a:xfrm>
            <a:off x="9251999" y="4990291"/>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9" name="Oval 8">
            <a:extLst>
              <a:ext uri="{FF2B5EF4-FFF2-40B4-BE49-F238E27FC236}">
                <a16:creationId xmlns:a16="http://schemas.microsoft.com/office/drawing/2014/main" id="{ED26927E-E6EC-0340-9C3A-2684BE1A7E5F}"/>
              </a:ext>
            </a:extLst>
          </p:cNvPr>
          <p:cNvSpPr/>
          <p:nvPr/>
        </p:nvSpPr>
        <p:spPr bwMode="auto">
          <a:xfrm>
            <a:off x="9223642" y="2447464"/>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6818ED3-662B-5E4D-B5A1-4B188660E86A}"/>
              </a:ext>
            </a:extLst>
          </p:cNvPr>
          <p:cNvSpPr txBox="1"/>
          <p:nvPr/>
        </p:nvSpPr>
        <p:spPr>
          <a:xfrm>
            <a:off x="695168" y="6666212"/>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(t1)</a:t>
            </a:r>
          </a:p>
        </p:txBody>
      </p:sp>
      <p:sp>
        <p:nvSpPr>
          <p:cNvPr id="11" name="TextBox 10">
            <a:extLst>
              <a:ext uri="{FF2B5EF4-FFF2-40B4-BE49-F238E27FC236}">
                <a16:creationId xmlns:a16="http://schemas.microsoft.com/office/drawing/2014/main" id="{190208CC-A9A1-0644-B684-823B252F5AB9}"/>
              </a:ext>
            </a:extLst>
          </p:cNvPr>
          <p:cNvSpPr txBox="1"/>
          <p:nvPr/>
        </p:nvSpPr>
        <p:spPr>
          <a:xfrm>
            <a:off x="3979596" y="4114872"/>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(t2)</a:t>
            </a:r>
          </a:p>
        </p:txBody>
      </p:sp>
      <p:sp>
        <p:nvSpPr>
          <p:cNvPr id="12" name="TextBox 11">
            <a:extLst>
              <a:ext uri="{FF2B5EF4-FFF2-40B4-BE49-F238E27FC236}">
                <a16:creationId xmlns:a16="http://schemas.microsoft.com/office/drawing/2014/main" id="{278D1990-10E1-8546-8F8C-C35C0108F051}"/>
              </a:ext>
            </a:extLst>
          </p:cNvPr>
          <p:cNvSpPr txBox="1"/>
          <p:nvPr/>
        </p:nvSpPr>
        <p:spPr>
          <a:xfrm>
            <a:off x="9498502" y="5314969"/>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(t3)</a:t>
            </a:r>
          </a:p>
        </p:txBody>
      </p:sp>
      <p:sp>
        <p:nvSpPr>
          <p:cNvPr id="13" name="TextBox 12">
            <a:extLst>
              <a:ext uri="{FF2B5EF4-FFF2-40B4-BE49-F238E27FC236}">
                <a16:creationId xmlns:a16="http://schemas.microsoft.com/office/drawing/2014/main" id="{23634C5A-E2E5-324C-9624-23C85A12355F}"/>
              </a:ext>
            </a:extLst>
          </p:cNvPr>
          <p:cNvSpPr txBox="1"/>
          <p:nvPr/>
        </p:nvSpPr>
        <p:spPr>
          <a:xfrm>
            <a:off x="9826027" y="2127182"/>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(t4)</a:t>
            </a:r>
          </a:p>
        </p:txBody>
      </p:sp>
      <p:cxnSp>
        <p:nvCxnSpPr>
          <p:cNvPr id="15" name="Straight Connector 14">
            <a:extLst>
              <a:ext uri="{FF2B5EF4-FFF2-40B4-BE49-F238E27FC236}">
                <a16:creationId xmlns:a16="http://schemas.microsoft.com/office/drawing/2014/main" id="{D220C77D-6C51-7E46-8EED-A27A6CBD34DB}"/>
              </a:ext>
            </a:extLst>
          </p:cNvPr>
          <p:cNvCxnSpPr/>
          <p:nvPr/>
        </p:nvCxnSpPr>
        <p:spPr bwMode="auto">
          <a:xfrm flipV="1">
            <a:off x="1170618" y="4824908"/>
            <a:ext cx="3193078" cy="15368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071AC907-4616-204E-85C7-9D5EFFCAE6E9}"/>
              </a:ext>
            </a:extLst>
          </p:cNvPr>
          <p:cNvCxnSpPr/>
          <p:nvPr/>
        </p:nvCxnSpPr>
        <p:spPr bwMode="auto">
          <a:xfrm>
            <a:off x="4363696" y="4824908"/>
            <a:ext cx="5012203" cy="3044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525C56C-D239-2747-99C3-7B2455BE01B1}"/>
              </a:ext>
            </a:extLst>
          </p:cNvPr>
          <p:cNvCxnSpPr/>
          <p:nvPr/>
        </p:nvCxnSpPr>
        <p:spPr bwMode="auto">
          <a:xfrm flipV="1">
            <a:off x="9375899" y="2591480"/>
            <a:ext cx="0" cy="254282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9EF9F968-2A1B-A941-BDB1-C2A139A4BF76}"/>
              </a:ext>
            </a:extLst>
          </p:cNvPr>
          <p:cNvSpPr txBox="1"/>
          <p:nvPr/>
        </p:nvSpPr>
        <p:spPr>
          <a:xfrm>
            <a:off x="6615035" y="4396983"/>
            <a:ext cx="687368"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baseline="-25000" dirty="0" err="1">
                <a:latin typeface="Calibri" panose="020F0502020204030204" pitchFamily="34" charset="0"/>
                <a:cs typeface="Calibri" panose="020F0502020204030204" pitchFamily="34" charset="0"/>
              </a:rPr>
              <a:t>int</a:t>
            </a:r>
            <a:endParaRPr lang="en-US" sz="28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9C222742-3B69-704D-9461-C3E649505D8C}"/>
              </a:ext>
            </a:extLst>
          </p:cNvPr>
          <p:cNvSpPr txBox="1"/>
          <p:nvPr/>
        </p:nvSpPr>
        <p:spPr>
          <a:xfrm>
            <a:off x="5556573" y="5681530"/>
            <a:ext cx="2804294"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New sample for </a:t>
            </a:r>
            <a:r>
              <a:rPr lang="en-US" sz="2800" dirty="0" err="1">
                <a:latin typeface="Calibri" panose="020F0502020204030204" pitchFamily="34" charset="0"/>
                <a:cs typeface="Calibri" panose="020F0502020204030204" pitchFamily="34" charset="0"/>
              </a:rPr>
              <a:t>tr</a:t>
            </a:r>
            <a:endParaRPr lang="en-US" sz="2800" dirty="0">
              <a:latin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47F1186A-DBAE-EC4F-BF3E-63A5545A9E72}"/>
              </a:ext>
            </a:extLst>
          </p:cNvPr>
          <p:cNvCxnSpPr/>
          <p:nvPr/>
        </p:nvCxnSpPr>
        <p:spPr bwMode="auto">
          <a:xfrm>
            <a:off x="7820515" y="4990291"/>
            <a:ext cx="0" cy="566952"/>
          </a:xfrm>
          <a:prstGeom prst="straightConnector1">
            <a:avLst/>
          </a:prstGeom>
          <a:solidFill>
            <a:schemeClr val="accent1"/>
          </a:solidFill>
          <a:ln w="9525" cap="flat" cmpd="sng" algn="ctr">
            <a:solidFill>
              <a:schemeClr val="tx1"/>
            </a:solidFill>
            <a:prstDash val="solid"/>
            <a:round/>
            <a:headEnd type="arrow" w="med" len="med"/>
            <a:tailEnd type="arrow" w="med" len="med"/>
          </a:ln>
          <a:effectLst/>
        </p:spPr>
      </p:cxnSp>
      <p:sp>
        <p:nvSpPr>
          <p:cNvPr id="25" name="TextBox 24">
            <a:extLst>
              <a:ext uri="{FF2B5EF4-FFF2-40B4-BE49-F238E27FC236}">
                <a16:creationId xmlns:a16="http://schemas.microsoft.com/office/drawing/2014/main" id="{208876E7-76EF-4940-A5E2-A14158CDF4D0}"/>
              </a:ext>
            </a:extLst>
          </p:cNvPr>
          <p:cNvSpPr txBox="1"/>
          <p:nvPr/>
        </p:nvSpPr>
        <p:spPr>
          <a:xfrm>
            <a:off x="7905506" y="5053359"/>
            <a:ext cx="921086"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error</a:t>
            </a:r>
          </a:p>
        </p:txBody>
      </p:sp>
      <p:sp>
        <p:nvSpPr>
          <p:cNvPr id="22" name="Oval 21">
            <a:extLst>
              <a:ext uri="{FF2B5EF4-FFF2-40B4-BE49-F238E27FC236}">
                <a16:creationId xmlns:a16="http://schemas.microsoft.com/office/drawing/2014/main" id="{0849F4BC-61CD-0A46-B87C-3EDE3C5B61C3}"/>
              </a:ext>
            </a:extLst>
          </p:cNvPr>
          <p:cNvSpPr/>
          <p:nvPr/>
        </p:nvSpPr>
        <p:spPr bwMode="auto">
          <a:xfrm>
            <a:off x="7668257" y="5425909"/>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1361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E60F3-E54A-AB4B-9D53-894FDF082385}"/>
              </a:ext>
            </a:extLst>
          </p:cNvPr>
          <p:cNvSpPr>
            <a:spLocks noGrp="1"/>
          </p:cNvSpPr>
          <p:nvPr>
            <p:ph type="title"/>
          </p:nvPr>
        </p:nvSpPr>
        <p:spPr/>
        <p:txBody>
          <a:bodyPr/>
          <a:lstStyle/>
          <a:p>
            <a:r>
              <a:rPr lang="en-US" dirty="0"/>
              <a:t>Representing Reality</a:t>
            </a:r>
          </a:p>
        </p:txBody>
      </p:sp>
      <p:sp>
        <p:nvSpPr>
          <p:cNvPr id="3" name="Content Placeholder 2">
            <a:extLst>
              <a:ext uri="{FF2B5EF4-FFF2-40B4-BE49-F238E27FC236}">
                <a16:creationId xmlns:a16="http://schemas.microsoft.com/office/drawing/2014/main" id="{F584800C-88C3-9A46-BE9D-8B9ECF29FBAD}"/>
              </a:ext>
            </a:extLst>
          </p:cNvPr>
          <p:cNvSpPr>
            <a:spLocks noGrp="1"/>
          </p:cNvSpPr>
          <p:nvPr>
            <p:ph idx="1"/>
          </p:nvPr>
        </p:nvSpPr>
        <p:spPr/>
        <p:txBody>
          <a:bodyPr/>
          <a:lstStyle/>
          <a:p>
            <a:r>
              <a:rPr lang="en-US" dirty="0"/>
              <a:t>A model represents a reality, thus there exists a (hypothetical) </a:t>
            </a:r>
            <a:r>
              <a:rPr lang="en-US" b="1" dirty="0"/>
              <a:t>Interpretation relationship</a:t>
            </a:r>
          </a:p>
          <a:p>
            <a:endParaRPr lang="en-US" b="1" dirty="0"/>
          </a:p>
          <a:p>
            <a:endParaRPr lang="en-US" b="1" dirty="0"/>
          </a:p>
          <a:p>
            <a:endParaRPr lang="en-US" b="1" dirty="0"/>
          </a:p>
          <a:p>
            <a:endParaRPr lang="en-US" b="1" dirty="0"/>
          </a:p>
          <a:p>
            <a:r>
              <a:rPr lang="en-US" b="1" dirty="0"/>
              <a:t>Evaluating the model to characterize the quality of representation</a:t>
            </a:r>
          </a:p>
        </p:txBody>
      </p:sp>
      <p:sp>
        <p:nvSpPr>
          <p:cNvPr id="4" name="Footer Placeholder 3">
            <a:extLst>
              <a:ext uri="{FF2B5EF4-FFF2-40B4-BE49-F238E27FC236}">
                <a16:creationId xmlns:a16="http://schemas.microsoft.com/office/drawing/2014/main" id="{C6D1D6A1-2651-2147-8347-5703D9AFDA80}"/>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Text Box 5">
            <a:extLst>
              <a:ext uri="{FF2B5EF4-FFF2-40B4-BE49-F238E27FC236}">
                <a16:creationId xmlns:a16="http://schemas.microsoft.com/office/drawing/2014/main" id="{F55F868D-8E47-CE45-98E5-712FA80C4BE5}"/>
              </a:ext>
            </a:extLst>
          </p:cNvPr>
          <p:cNvSpPr txBox="1">
            <a:spLocks noChangeArrowheads="1"/>
          </p:cNvSpPr>
          <p:nvPr/>
        </p:nvSpPr>
        <p:spPr bwMode="auto">
          <a:xfrm>
            <a:off x="1733938" y="3919106"/>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Information System</a:t>
            </a:r>
          </a:p>
          <a:p>
            <a:pPr eaLnBrk="0" hangingPunct="0"/>
            <a:r>
              <a:rPr lang="en-US" sz="2500" b="1" dirty="0">
                <a:solidFill>
                  <a:schemeClr val="tx1"/>
                </a:solidFill>
                <a:latin typeface="Calibri"/>
                <a:cs typeface="Calibri"/>
              </a:rPr>
              <a:t>implements model M</a:t>
            </a:r>
            <a:endParaRPr lang="en-US" sz="4000" dirty="0">
              <a:solidFill>
                <a:schemeClr val="tx1"/>
              </a:solidFill>
              <a:latin typeface="Calibri"/>
              <a:cs typeface="Calibri"/>
            </a:endParaRPr>
          </a:p>
        </p:txBody>
      </p:sp>
      <p:pic>
        <p:nvPicPr>
          <p:cNvPr id="6" name="Picture 8" descr="TR00034_[1]">
            <a:extLst>
              <a:ext uri="{FF2B5EF4-FFF2-40B4-BE49-F238E27FC236}">
                <a16:creationId xmlns:a16="http://schemas.microsoft.com/office/drawing/2014/main" id="{768A68DF-1C50-6841-BA5F-A1EA01A81A9E}"/>
              </a:ext>
            </a:extLst>
          </p:cNvPr>
          <p:cNvPicPr>
            <a:picLocks noChangeAspect="1" noChangeArrowheads="1"/>
          </p:cNvPicPr>
          <p:nvPr/>
        </p:nvPicPr>
        <p:blipFill>
          <a:blip r:embed="rId3" cstate="print"/>
          <a:srcRect/>
          <a:stretch>
            <a:fillRect/>
          </a:stretch>
        </p:blipFill>
        <p:spPr bwMode="auto">
          <a:xfrm flipH="1">
            <a:off x="6910802" y="3503227"/>
            <a:ext cx="2245923" cy="2246294"/>
          </a:xfrm>
          <a:prstGeom prst="rect">
            <a:avLst/>
          </a:prstGeom>
          <a:noFill/>
          <a:ln w="9525">
            <a:noFill/>
            <a:miter lim="800000"/>
            <a:headEnd/>
            <a:tailEnd/>
          </a:ln>
        </p:spPr>
      </p:pic>
      <p:sp>
        <p:nvSpPr>
          <p:cNvPr id="7" name="AutoShape 9">
            <a:extLst>
              <a:ext uri="{FF2B5EF4-FFF2-40B4-BE49-F238E27FC236}">
                <a16:creationId xmlns:a16="http://schemas.microsoft.com/office/drawing/2014/main" id="{A1CA4AF4-ADEC-4443-B386-F732F0E21ED9}"/>
              </a:ext>
            </a:extLst>
          </p:cNvPr>
          <p:cNvSpPr>
            <a:spLocks noChangeArrowheads="1"/>
          </p:cNvSpPr>
          <p:nvPr/>
        </p:nvSpPr>
        <p:spPr bwMode="auto">
          <a:xfrm>
            <a:off x="5320488" y="4086002"/>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8" name="Rectangle 10">
            <a:extLst>
              <a:ext uri="{FF2B5EF4-FFF2-40B4-BE49-F238E27FC236}">
                <a16:creationId xmlns:a16="http://schemas.microsoft.com/office/drawing/2014/main" id="{81346BBC-AD63-0749-B526-8C1A12C53C38}"/>
              </a:ext>
            </a:extLst>
          </p:cNvPr>
          <p:cNvSpPr>
            <a:spLocks noChangeArrowheads="1"/>
          </p:cNvSpPr>
          <p:nvPr/>
        </p:nvSpPr>
        <p:spPr bwMode="auto">
          <a:xfrm>
            <a:off x="5003527" y="3169634"/>
            <a:ext cx="2478995"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Interpretation</a:t>
            </a:r>
          </a:p>
        </p:txBody>
      </p:sp>
    </p:spTree>
    <p:extLst>
      <p:ext uri="{BB962C8B-B14F-4D97-AF65-F5344CB8AC3E}">
        <p14:creationId xmlns:p14="http://schemas.microsoft.com/office/powerpoint/2010/main" val="13537669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F712E-EECD-9D4B-8B2A-E286216F0116}"/>
              </a:ext>
            </a:extLst>
          </p:cNvPr>
          <p:cNvSpPr>
            <a:spLocks noGrp="1"/>
          </p:cNvSpPr>
          <p:nvPr>
            <p:ph type="title"/>
          </p:nvPr>
        </p:nvSpPr>
        <p:spPr/>
        <p:txBody>
          <a:bodyPr/>
          <a:lstStyle/>
          <a:p>
            <a:r>
              <a:rPr lang="en-US" dirty="0"/>
              <a:t>For which relationship the concept of representation is not applicable?</a:t>
            </a:r>
          </a:p>
        </p:txBody>
      </p:sp>
      <p:sp>
        <p:nvSpPr>
          <p:cNvPr id="3" name="Content Placeholder 2">
            <a:extLst>
              <a:ext uri="{FF2B5EF4-FFF2-40B4-BE49-F238E27FC236}">
                <a16:creationId xmlns:a16="http://schemas.microsoft.com/office/drawing/2014/main" id="{3C28EBE6-1FBC-7747-9B23-2D35CEB95081}"/>
              </a:ext>
            </a:extLst>
          </p:cNvPr>
          <p:cNvSpPr>
            <a:spLocks noGrp="1"/>
          </p:cNvSpPr>
          <p:nvPr>
            <p:ph idx="1"/>
          </p:nvPr>
        </p:nvSpPr>
        <p:spPr>
          <a:xfrm>
            <a:off x="233048" y="2232619"/>
            <a:ext cx="10790331" cy="5126057"/>
          </a:xfrm>
        </p:spPr>
        <p:txBody>
          <a:bodyPr/>
          <a:lstStyle/>
          <a:p>
            <a:pPr marL="742950" indent="-742950">
              <a:buAutoNum type="arabicPeriod"/>
            </a:pPr>
            <a:r>
              <a:rPr lang="en-US" dirty="0"/>
              <a:t>Between a model and the real world</a:t>
            </a:r>
          </a:p>
          <a:p>
            <a:pPr marL="742950" indent="-742950">
              <a:buAutoNum type="arabicPeriod"/>
            </a:pPr>
            <a:r>
              <a:rPr lang="en-US" dirty="0"/>
              <a:t>Between two different models of the same real world aspect</a:t>
            </a:r>
          </a:p>
          <a:p>
            <a:pPr marL="742950" indent="-742950">
              <a:buAutoNum type="arabicPeriod"/>
            </a:pPr>
            <a:r>
              <a:rPr lang="en-US" dirty="0"/>
              <a:t>Between a model and a data structure</a:t>
            </a:r>
          </a:p>
          <a:p>
            <a:pPr marL="742950" indent="-742950">
              <a:buAutoNum type="arabicPeriod"/>
            </a:pPr>
            <a:r>
              <a:rPr lang="en-US" dirty="0"/>
              <a:t>Between a data structure and a physical model in a computing device</a:t>
            </a:r>
          </a:p>
          <a:p>
            <a:pPr marL="742950" indent="-742950">
              <a:buAutoNum type="arabicPeriod"/>
            </a:pPr>
            <a:r>
              <a:rPr lang="en-US" dirty="0"/>
              <a:t>It is applicable to all of the above</a:t>
            </a:r>
          </a:p>
        </p:txBody>
      </p:sp>
      <p:sp>
        <p:nvSpPr>
          <p:cNvPr id="4" name="Footer Placeholder 3">
            <a:extLst>
              <a:ext uri="{FF2B5EF4-FFF2-40B4-BE49-F238E27FC236}">
                <a16:creationId xmlns:a16="http://schemas.microsoft.com/office/drawing/2014/main" id="{B32A178B-B5BC-184F-8D47-A4285E1FBB39}"/>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071665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54D9-F3EC-8E47-ABA4-E4D3DF12F43E}"/>
              </a:ext>
            </a:extLst>
          </p:cNvPr>
          <p:cNvSpPr>
            <a:spLocks noGrp="1"/>
          </p:cNvSpPr>
          <p:nvPr>
            <p:ph type="title"/>
          </p:nvPr>
        </p:nvSpPr>
        <p:spPr/>
        <p:txBody>
          <a:bodyPr/>
          <a:lstStyle/>
          <a:p>
            <a:r>
              <a:rPr lang="en-US" dirty="0"/>
              <a:t>What is not an information system?</a:t>
            </a:r>
          </a:p>
        </p:txBody>
      </p:sp>
      <p:sp>
        <p:nvSpPr>
          <p:cNvPr id="3" name="Content Placeholder 2">
            <a:extLst>
              <a:ext uri="{FF2B5EF4-FFF2-40B4-BE49-F238E27FC236}">
                <a16:creationId xmlns:a16="http://schemas.microsoft.com/office/drawing/2014/main" id="{F35F0A7E-D6DB-9A4E-B803-4FFF58FD5C5F}"/>
              </a:ext>
            </a:extLst>
          </p:cNvPr>
          <p:cNvSpPr>
            <a:spLocks noGrp="1"/>
          </p:cNvSpPr>
          <p:nvPr>
            <p:ph idx="1"/>
          </p:nvPr>
        </p:nvSpPr>
        <p:spPr/>
        <p:txBody>
          <a:bodyPr/>
          <a:lstStyle/>
          <a:p>
            <a:pPr indent="-353587"/>
            <a:r>
              <a:rPr lang="fr-FR" dirty="0"/>
              <a:t>Are </a:t>
            </a:r>
            <a:r>
              <a:rPr lang="fr-FR" dirty="0" err="1"/>
              <a:t>there</a:t>
            </a:r>
            <a:r>
              <a:rPr lang="fr-FR" dirty="0"/>
              <a:t> </a:t>
            </a:r>
            <a:r>
              <a:rPr lang="fr-FR" dirty="0" err="1"/>
              <a:t>any</a:t>
            </a:r>
            <a:r>
              <a:rPr lang="fr-FR" dirty="0"/>
              <a:t> computer </a:t>
            </a:r>
            <a:r>
              <a:rPr lang="fr-FR" dirty="0" err="1"/>
              <a:t>systems</a:t>
            </a:r>
            <a:r>
              <a:rPr lang="fr-FR" dirty="0"/>
              <a:t> </a:t>
            </a:r>
            <a:r>
              <a:rPr lang="fr-FR" dirty="0" err="1"/>
              <a:t>that</a:t>
            </a:r>
            <a:r>
              <a:rPr lang="fr-FR" dirty="0"/>
              <a:t> are not information </a:t>
            </a:r>
            <a:r>
              <a:rPr lang="fr-FR" dirty="0" err="1"/>
              <a:t>systems</a:t>
            </a:r>
            <a:r>
              <a:rPr lang="fr-FR" dirty="0"/>
              <a:t>?</a:t>
            </a:r>
          </a:p>
          <a:p>
            <a:pPr indent="-353587"/>
            <a:endParaRPr lang="fr-FR" dirty="0"/>
          </a:p>
          <a:p>
            <a:pPr indent="-353587"/>
            <a:r>
              <a:rPr lang="fr-FR" dirty="0" err="1"/>
              <a:t>What</a:t>
            </a:r>
            <a:r>
              <a:rPr lang="fr-FR" dirty="0"/>
              <a:t> </a:t>
            </a:r>
            <a:r>
              <a:rPr lang="fr-FR" dirty="0" err="1"/>
              <a:t>is</a:t>
            </a:r>
            <a:r>
              <a:rPr lang="fr-FR" dirty="0"/>
              <a:t> the </a:t>
            </a:r>
            <a:r>
              <a:rPr lang="fr-FR" dirty="0" err="1"/>
              <a:t>difference</a:t>
            </a:r>
            <a:r>
              <a:rPr lang="fr-FR" dirty="0"/>
              <a:t> </a:t>
            </a:r>
            <a:r>
              <a:rPr lang="fr-FR" dirty="0" err="1"/>
              <a:t>between</a:t>
            </a:r>
            <a:r>
              <a:rPr lang="fr-FR" dirty="0"/>
              <a:t> computer science and information </a:t>
            </a:r>
            <a:r>
              <a:rPr lang="fr-FR" dirty="0" err="1"/>
              <a:t>systems</a:t>
            </a:r>
            <a:r>
              <a:rPr lang="fr-FR" dirty="0"/>
              <a:t>?</a:t>
            </a:r>
          </a:p>
          <a:p>
            <a:endParaRPr lang="en-US" dirty="0"/>
          </a:p>
        </p:txBody>
      </p:sp>
      <p:sp>
        <p:nvSpPr>
          <p:cNvPr id="4" name="Footer Placeholder 3">
            <a:extLst>
              <a:ext uri="{FF2B5EF4-FFF2-40B4-BE49-F238E27FC236}">
                <a16:creationId xmlns:a16="http://schemas.microsoft.com/office/drawing/2014/main" id="{E84DE2BC-5C23-C347-BBDF-B545AAB75544}"/>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037148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4. Data Management</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110661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Data </a:t>
            </a:r>
            <a:r>
              <a:rPr lang="fr-FR" dirty="0" err="1"/>
              <a:t>Models</a:t>
            </a:r>
            <a:endParaRPr lang="fr-FR" dirty="0"/>
          </a:p>
        </p:txBody>
      </p:sp>
      <p:sp>
        <p:nvSpPr>
          <p:cNvPr id="3" name="Content Placeholder 2"/>
          <p:cNvSpPr>
            <a:spLocks noGrp="1"/>
          </p:cNvSpPr>
          <p:nvPr>
            <p:ph idx="1"/>
          </p:nvPr>
        </p:nvSpPr>
        <p:spPr>
          <a:xfrm>
            <a:off x="233048" y="1549485"/>
            <a:ext cx="10790331" cy="5809192"/>
          </a:xfrm>
        </p:spPr>
        <p:txBody>
          <a:bodyPr/>
          <a:lstStyle/>
          <a:p>
            <a:r>
              <a:rPr lang="en-US" dirty="0"/>
              <a:t>A data model is a language (or framework) used to specify data structures. It consists of</a:t>
            </a:r>
          </a:p>
          <a:p>
            <a:pPr marL="636457" indent="-636457">
              <a:buFont typeface="+mj-lt"/>
              <a:buAutoNum type="arabicPeriod"/>
            </a:pPr>
            <a:r>
              <a:rPr lang="en-US" dirty="0"/>
              <a:t>Data Definition Language (DDL)</a:t>
            </a:r>
          </a:p>
          <a:p>
            <a:pPr marL="636457" indent="-636457">
              <a:buFont typeface="+mj-lt"/>
              <a:buAutoNum type="arabicPeriod"/>
            </a:pPr>
            <a:r>
              <a:rPr lang="en-US" dirty="0"/>
              <a:t>Data Manipulation Language (DML)</a:t>
            </a:r>
          </a:p>
          <a:p>
            <a:endParaRPr lang="en-US" dirty="0"/>
          </a:p>
          <a:p>
            <a:r>
              <a:rPr lang="en-US" dirty="0"/>
              <a:t>The specification of a data model using a DDL is called a (database) </a:t>
            </a:r>
            <a:r>
              <a:rPr lang="en-US" b="1" dirty="0"/>
              <a:t>schema S</a:t>
            </a:r>
            <a:r>
              <a:rPr lang="en-US" dirty="0"/>
              <a:t>.</a:t>
            </a:r>
          </a:p>
          <a:p>
            <a:endParaRPr lang="fr-FR"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9514140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Database</a:t>
            </a:r>
            <a:endParaRPr lang="fr-FR" dirty="0"/>
          </a:p>
        </p:txBody>
      </p:sp>
      <p:sp>
        <p:nvSpPr>
          <p:cNvPr id="3" name="Content Placeholder 2"/>
          <p:cNvSpPr>
            <a:spLocks noGrp="1"/>
          </p:cNvSpPr>
          <p:nvPr>
            <p:ph idx="1"/>
          </p:nvPr>
        </p:nvSpPr>
        <p:spPr/>
        <p:txBody>
          <a:bodyPr/>
          <a:lstStyle/>
          <a:p>
            <a:r>
              <a:rPr lang="en-US" dirty="0"/>
              <a:t>The collection of data represented in a data model D is called a </a:t>
            </a:r>
            <a:r>
              <a:rPr lang="en-US" b="1" dirty="0"/>
              <a:t>database DB.</a:t>
            </a:r>
          </a:p>
          <a:p>
            <a:endParaRPr lang="en-US"/>
          </a:p>
          <a:p>
            <a:r>
              <a:rPr lang="en-US"/>
              <a:t>A </a:t>
            </a:r>
            <a:r>
              <a:rPr lang="en-US" dirty="0"/>
              <a:t>computer system that is designed to (generically) manage databases is called a </a:t>
            </a:r>
            <a:r>
              <a:rPr lang="en-US" b="1" dirty="0"/>
              <a:t>database management system DBMS</a:t>
            </a:r>
            <a:r>
              <a:rPr lang="en-US" dirty="0"/>
              <a:t>.</a:t>
            </a:r>
          </a:p>
          <a:p>
            <a:endParaRPr lang="fr-FR"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978175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9509-6893-FD43-873E-795039390EB8}"/>
              </a:ext>
            </a:extLst>
          </p:cNvPr>
          <p:cNvSpPr>
            <a:spLocks noGrp="1"/>
          </p:cNvSpPr>
          <p:nvPr>
            <p:ph type="title"/>
          </p:nvPr>
        </p:nvSpPr>
        <p:spPr/>
        <p:txBody>
          <a:bodyPr/>
          <a:lstStyle/>
          <a:p>
            <a:r>
              <a:rPr lang="en-US" dirty="0"/>
              <a:t>Examples of DBMS</a:t>
            </a:r>
          </a:p>
        </p:txBody>
      </p:sp>
      <p:sp>
        <p:nvSpPr>
          <p:cNvPr id="3" name="Content Placeholder 2">
            <a:extLst>
              <a:ext uri="{FF2B5EF4-FFF2-40B4-BE49-F238E27FC236}">
                <a16:creationId xmlns:a16="http://schemas.microsoft.com/office/drawing/2014/main" id="{FBCD74FD-6BDA-BF4C-AF37-B5FDD9CD6B36}"/>
              </a:ext>
            </a:extLst>
          </p:cNvPr>
          <p:cNvSpPr>
            <a:spLocks noGrp="1"/>
          </p:cNvSpPr>
          <p:nvPr>
            <p:ph idx="1"/>
          </p:nvPr>
        </p:nvSpPr>
        <p:spPr/>
        <p:txBody>
          <a:bodyPr/>
          <a:lstStyle/>
          <a:p>
            <a:r>
              <a:rPr lang="en-US" dirty="0"/>
              <a:t>Programming environment</a:t>
            </a:r>
          </a:p>
          <a:p>
            <a:pPr marL="571500" indent="-571500">
              <a:buFont typeface="Arial" panose="020B0604020202020204" pitchFamily="34" charset="0"/>
              <a:buChar char="•"/>
            </a:pPr>
            <a:r>
              <a:rPr lang="en-US" dirty="0"/>
              <a:t>e.g. Python</a:t>
            </a:r>
          </a:p>
          <a:p>
            <a:r>
              <a:rPr lang="en-US" dirty="0"/>
              <a:t>Relational data management</a:t>
            </a:r>
          </a:p>
          <a:p>
            <a:pPr marL="571500" indent="-571500">
              <a:buFont typeface="Arial" panose="020B0604020202020204" pitchFamily="34" charset="0"/>
              <a:buChar char="•"/>
            </a:pPr>
            <a:r>
              <a:rPr lang="en-US" dirty="0"/>
              <a:t>e.g. SQL, Pandas</a:t>
            </a:r>
          </a:p>
          <a:p>
            <a:r>
              <a:rPr lang="en-US" dirty="0"/>
              <a:t>Distributed data processing</a:t>
            </a:r>
          </a:p>
          <a:p>
            <a:pPr marL="571500" indent="-571500">
              <a:buFont typeface="Arial" panose="020B0604020202020204" pitchFamily="34" charset="0"/>
              <a:buChar char="•"/>
            </a:pPr>
            <a:r>
              <a:rPr lang="en-US" dirty="0"/>
              <a:t>e.g. Map-Reduce, Spark</a:t>
            </a:r>
          </a:p>
          <a:p>
            <a:r>
              <a:rPr lang="en-US" dirty="0"/>
              <a:t>Text processing</a:t>
            </a:r>
          </a:p>
          <a:p>
            <a:pPr marL="571500" indent="-571500">
              <a:buFont typeface="Arial" panose="020B0604020202020204" pitchFamily="34" charset="0"/>
              <a:buChar char="•"/>
            </a:pPr>
            <a:r>
              <a:rPr lang="en-US" dirty="0"/>
              <a:t>e.g. Elasticsearch, Lucene</a:t>
            </a:r>
          </a:p>
          <a:p>
            <a:endParaRPr lang="en-US" dirty="0"/>
          </a:p>
        </p:txBody>
      </p:sp>
      <p:sp>
        <p:nvSpPr>
          <p:cNvPr id="4" name="Footer Placeholder 3">
            <a:extLst>
              <a:ext uri="{FF2B5EF4-FFF2-40B4-BE49-F238E27FC236}">
                <a16:creationId xmlns:a16="http://schemas.microsoft.com/office/drawing/2014/main" id="{06A02244-1D57-474D-B492-A2AAF7993392}"/>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5333074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Example</a:t>
            </a:r>
            <a:r>
              <a:rPr lang="fr-FR" dirty="0"/>
              <a:t>: </a:t>
            </a:r>
            <a:r>
              <a:rPr lang="fr-FR" dirty="0" err="1"/>
              <a:t>Relational</a:t>
            </a:r>
            <a:r>
              <a:rPr lang="fr-FR" dirty="0"/>
              <a:t> </a:t>
            </a:r>
            <a:r>
              <a:rPr lang="fr-FR" dirty="0" err="1"/>
              <a:t>Schema</a:t>
            </a:r>
            <a:endParaRPr lang="fr-FR" dirty="0"/>
          </a:p>
        </p:txBody>
      </p:sp>
      <p:sp>
        <p:nvSpPr>
          <p:cNvPr id="3" name="Content Placeholder 2"/>
          <p:cNvSpPr>
            <a:spLocks noGrp="1"/>
          </p:cNvSpPr>
          <p:nvPr>
            <p:ph idx="1"/>
          </p:nvPr>
        </p:nvSpPr>
        <p:spPr>
          <a:xfrm>
            <a:off x="233048" y="1549485"/>
            <a:ext cx="11035175" cy="5809192"/>
          </a:xfrm>
        </p:spPr>
        <p:txBody>
          <a:bodyPr/>
          <a:lstStyle/>
          <a:p>
            <a:r>
              <a:rPr lang="fr-FR" sz="3500" dirty="0"/>
              <a:t>Data </a:t>
            </a:r>
            <a:r>
              <a:rPr lang="fr-FR" sz="3500" dirty="0" err="1"/>
              <a:t>Definition</a:t>
            </a:r>
            <a:r>
              <a:rPr lang="fr-FR" sz="3500" dirty="0"/>
              <a:t> </a:t>
            </a:r>
            <a:r>
              <a:rPr lang="fr-FR" sz="3500" dirty="0" err="1"/>
              <a:t>Language</a:t>
            </a:r>
            <a:endParaRPr lang="fr-FR" sz="3500" dirty="0"/>
          </a:p>
          <a:p>
            <a:endParaRPr lang="fr-FR" sz="3500" dirty="0"/>
          </a:p>
          <a:p>
            <a:r>
              <a:rPr lang="fr-FR" sz="2800" dirty="0">
                <a:latin typeface="Courier" pitchFamily="2" charset="0"/>
              </a:rPr>
              <a:t>CREATE TABLE </a:t>
            </a:r>
            <a:r>
              <a:rPr lang="fr-FR" sz="2800" dirty="0" err="1">
                <a:latin typeface="Courier" pitchFamily="2" charset="0"/>
              </a:rPr>
              <a:t>Trajectory</a:t>
            </a:r>
            <a:r>
              <a:rPr lang="fr-FR" sz="2800" dirty="0">
                <a:latin typeface="Courier" pitchFamily="2" charset="0"/>
              </a:rPr>
              <a:t> </a:t>
            </a:r>
          </a:p>
          <a:p>
            <a:r>
              <a:rPr lang="fr-FR" sz="2800" dirty="0">
                <a:latin typeface="Courier" pitchFamily="2" charset="0"/>
              </a:rPr>
              <a:t>	(</a:t>
            </a:r>
            <a:r>
              <a:rPr lang="fr-FR" sz="2800" dirty="0" err="1">
                <a:latin typeface="Courier" pitchFamily="2" charset="0"/>
              </a:rPr>
              <a:t>tid</a:t>
            </a:r>
            <a:r>
              <a:rPr lang="fr-FR" sz="2800" dirty="0">
                <a:latin typeface="Courier" pitchFamily="2" charset="0"/>
              </a:rPr>
              <a:t> </a:t>
            </a:r>
            <a:r>
              <a:rPr lang="fr-FR" sz="2800" dirty="0" err="1">
                <a:latin typeface="Courier" pitchFamily="2" charset="0"/>
              </a:rPr>
              <a:t>integer</a:t>
            </a:r>
            <a:r>
              <a:rPr lang="fr-FR" sz="2800" dirty="0">
                <a:latin typeface="Courier" pitchFamily="2" charset="0"/>
              </a:rPr>
              <a:t>, date </a:t>
            </a:r>
            <a:r>
              <a:rPr lang="fr-FR" sz="2800" dirty="0" err="1">
                <a:latin typeface="Courier" pitchFamily="2" charset="0"/>
              </a:rPr>
              <a:t>datetime</a:t>
            </a:r>
            <a:r>
              <a:rPr lang="fr-FR" sz="2800" dirty="0">
                <a:latin typeface="Courier" pitchFamily="2" charset="0"/>
              </a:rPr>
              <a:t>, x </a:t>
            </a:r>
            <a:r>
              <a:rPr lang="fr-FR" sz="2800" dirty="0" err="1">
                <a:latin typeface="Courier" pitchFamily="2" charset="0"/>
              </a:rPr>
              <a:t>float</a:t>
            </a:r>
            <a:r>
              <a:rPr lang="fr-FR" sz="2800" dirty="0">
                <a:latin typeface="Courier" pitchFamily="2" charset="0"/>
              </a:rPr>
              <a:t>, y </a:t>
            </a:r>
            <a:r>
              <a:rPr lang="fr-FR" sz="2800" dirty="0" err="1">
                <a:latin typeface="Courier" pitchFamily="2" charset="0"/>
              </a:rPr>
              <a:t>float</a:t>
            </a:r>
            <a:r>
              <a:rPr lang="fr-FR" sz="2800" dirty="0">
                <a:latin typeface="Courier" pitchFamily="2" charset="0"/>
              </a:rPr>
              <a:t>, </a:t>
            </a:r>
            <a:br>
              <a:rPr lang="fr-FR" sz="2800" dirty="0">
                <a:latin typeface="Courier" pitchFamily="2" charset="0"/>
              </a:rPr>
            </a:br>
            <a:r>
              <a:rPr lang="fr-FR" sz="2800" dirty="0">
                <a:latin typeface="Courier" pitchFamily="2" charset="0"/>
              </a:rPr>
              <a:t>	</a:t>
            </a:r>
            <a:r>
              <a:rPr lang="fr-FR" sz="2800" dirty="0" err="1">
                <a:latin typeface="Courier" pitchFamily="2" charset="0"/>
              </a:rPr>
              <a:t>primary</a:t>
            </a:r>
            <a:r>
              <a:rPr lang="fr-FR" sz="2800" dirty="0">
                <a:latin typeface="Courier" pitchFamily="2" charset="0"/>
              </a:rPr>
              <a:t> key(</a:t>
            </a:r>
            <a:r>
              <a:rPr lang="fr-FR" sz="2800" dirty="0" err="1">
                <a:latin typeface="Courier" pitchFamily="2" charset="0"/>
              </a:rPr>
              <a:t>tid</a:t>
            </a:r>
            <a:r>
              <a:rPr lang="fr-FR" sz="2800" dirty="0">
                <a:latin typeface="Courier" pitchFamily="2" charset="0"/>
              </a:rPr>
              <a:t>, date))</a:t>
            </a:r>
          </a:p>
          <a:p>
            <a:endParaRPr lang="fr-FR" sz="3600" dirty="0"/>
          </a:p>
          <a:p>
            <a:r>
              <a:rPr lang="fr-FR" sz="3500" dirty="0"/>
              <a:t>Data Manipulation </a:t>
            </a:r>
            <a:r>
              <a:rPr lang="fr-FR" sz="3500" dirty="0" err="1"/>
              <a:t>Language</a:t>
            </a:r>
            <a:endParaRPr lang="fr-FR" sz="3500" dirty="0"/>
          </a:p>
          <a:p>
            <a:endParaRPr lang="fr-FR" sz="3500" dirty="0"/>
          </a:p>
          <a:p>
            <a:r>
              <a:rPr lang="fr-FR" sz="2800" dirty="0">
                <a:latin typeface="Courier" pitchFamily="2" charset="0"/>
              </a:rPr>
              <a:t>SELECT </a:t>
            </a:r>
            <a:r>
              <a:rPr lang="fr-FR" sz="2800" dirty="0" err="1">
                <a:latin typeface="Courier" pitchFamily="2" charset="0"/>
              </a:rPr>
              <a:t>date,x,y</a:t>
            </a:r>
            <a:r>
              <a:rPr lang="fr-FR" sz="2800" dirty="0">
                <a:latin typeface="Courier" pitchFamily="2" charset="0"/>
              </a:rPr>
              <a:t> FROM </a:t>
            </a:r>
            <a:r>
              <a:rPr lang="fr-FR" sz="2800" dirty="0" err="1">
                <a:latin typeface="Courier" pitchFamily="2" charset="0"/>
              </a:rPr>
              <a:t>Trajectory</a:t>
            </a:r>
            <a:r>
              <a:rPr lang="fr-FR" sz="2800" dirty="0">
                <a:latin typeface="Courier" pitchFamily="2" charset="0"/>
              </a:rPr>
              <a:t> WHERE </a:t>
            </a:r>
            <a:r>
              <a:rPr lang="fr-FR" sz="2800" dirty="0" err="1">
                <a:latin typeface="Courier" pitchFamily="2" charset="0"/>
              </a:rPr>
              <a:t>tid</a:t>
            </a:r>
            <a:r>
              <a:rPr lang="fr-FR" sz="2800" dirty="0">
                <a:latin typeface="Courier" pitchFamily="2" charset="0"/>
              </a:rPr>
              <a:t> = 123</a:t>
            </a:r>
            <a:endParaRPr lang="fr-FR" sz="3500" dirty="0"/>
          </a:p>
          <a:p>
            <a:endParaRPr lang="fr-FR" sz="3500" dirty="0"/>
          </a:p>
          <a:p>
            <a:endParaRPr lang="fr-FR" sz="35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832887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E0CC0-AD02-DC43-88AE-296DA3865C3A}"/>
              </a:ext>
            </a:extLst>
          </p:cNvPr>
          <p:cNvSpPr>
            <a:spLocks noGrp="1"/>
          </p:cNvSpPr>
          <p:nvPr>
            <p:ph type="title"/>
          </p:nvPr>
        </p:nvSpPr>
        <p:spPr/>
        <p:txBody>
          <a:bodyPr/>
          <a:lstStyle/>
          <a:p>
            <a:r>
              <a:rPr lang="en-US" dirty="0"/>
              <a:t>Example: </a:t>
            </a:r>
            <a:r>
              <a:rPr lang="en-US" dirty="0" err="1"/>
              <a:t>DataFrames</a:t>
            </a:r>
            <a:endParaRPr lang="en-US" dirty="0"/>
          </a:p>
        </p:txBody>
      </p:sp>
      <p:sp>
        <p:nvSpPr>
          <p:cNvPr id="4" name="Footer Placeholder 3">
            <a:extLst>
              <a:ext uri="{FF2B5EF4-FFF2-40B4-BE49-F238E27FC236}">
                <a16:creationId xmlns:a16="http://schemas.microsoft.com/office/drawing/2014/main" id="{7B306C00-D4D3-8B4C-94E7-01414FE7995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a:extLst>
              <a:ext uri="{FF2B5EF4-FFF2-40B4-BE49-F238E27FC236}">
                <a16:creationId xmlns:a16="http://schemas.microsoft.com/office/drawing/2014/main" id="{631996DD-C205-4C4D-A809-19DD946B7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39" y="2160612"/>
            <a:ext cx="4320480" cy="4067820"/>
          </a:xfrm>
          <a:prstGeom prst="rect">
            <a:avLst/>
          </a:prstGeom>
        </p:spPr>
      </p:pic>
      <p:pic>
        <p:nvPicPr>
          <p:cNvPr id="7" name="Picture 6">
            <a:extLst>
              <a:ext uri="{FF2B5EF4-FFF2-40B4-BE49-F238E27FC236}">
                <a16:creationId xmlns:a16="http://schemas.microsoft.com/office/drawing/2014/main" id="{258E478E-79FE-E748-97A7-C0590E7C2E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9671" y="1944588"/>
            <a:ext cx="4143498" cy="4520180"/>
          </a:xfrm>
          <a:prstGeom prst="rect">
            <a:avLst/>
          </a:prstGeom>
        </p:spPr>
      </p:pic>
    </p:spTree>
    <p:extLst>
      <p:ext uri="{BB962C8B-B14F-4D97-AF65-F5344CB8AC3E}">
        <p14:creationId xmlns:p14="http://schemas.microsoft.com/office/powerpoint/2010/main" val="38418985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Refined View of an Information System</a:t>
            </a:r>
          </a:p>
        </p:txBody>
      </p:sp>
      <p:sp>
        <p:nvSpPr>
          <p:cNvPr id="5" name="Footer Placeholder 4"/>
          <p:cNvSpPr>
            <a:spLocks noGrp="1"/>
          </p:cNvSpPr>
          <p:nvPr>
            <p:ph type="ftr" sz="quarter" idx="10"/>
          </p:nvPr>
        </p:nvSpPr>
        <p:spPr/>
        <p:txBody>
          <a:bodyPr/>
          <a:lstStyle/>
          <a:p>
            <a:r>
              <a:rPr lang="fr-CH"/>
              <a:t>©2021, Karl Aberer, EPFL-IC, Laboratoire de systèmes d'informations répartis </a:t>
            </a:r>
            <a:endParaRPr lang="en-GB"/>
          </a:p>
        </p:txBody>
      </p:sp>
      <p:sp>
        <p:nvSpPr>
          <p:cNvPr id="8" name="AutoShape 4"/>
          <p:cNvSpPr>
            <a:spLocks noChangeArrowheads="1"/>
          </p:cNvSpPr>
          <p:nvPr/>
        </p:nvSpPr>
        <p:spPr bwMode="auto">
          <a:xfrm>
            <a:off x="4727707" y="5761012"/>
            <a:ext cx="1964506" cy="719937"/>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200" b="1" dirty="0">
                <a:solidFill>
                  <a:schemeClr val="tx1"/>
                </a:solidFill>
                <a:latin typeface="Calibri"/>
                <a:cs typeface="Calibri"/>
              </a:rPr>
              <a:t>010000110</a:t>
            </a:r>
          </a:p>
        </p:txBody>
      </p:sp>
      <p:sp>
        <p:nvSpPr>
          <p:cNvPr id="9" name="Text Box 5"/>
          <p:cNvSpPr txBox="1">
            <a:spLocks noChangeArrowheads="1"/>
          </p:cNvSpPr>
          <p:nvPr/>
        </p:nvSpPr>
        <p:spPr bwMode="auto">
          <a:xfrm>
            <a:off x="4658415" y="3691258"/>
            <a:ext cx="2240600"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Database System</a:t>
            </a:r>
            <a:endParaRPr lang="en-US" sz="3500" dirty="0">
              <a:solidFill>
                <a:schemeClr val="tx1"/>
              </a:solidFill>
              <a:latin typeface="Calibri"/>
              <a:cs typeface="Calibri"/>
            </a:endParaRPr>
          </a:p>
        </p:txBody>
      </p:sp>
      <p:sp>
        <p:nvSpPr>
          <p:cNvPr id="11" name="Line 7"/>
          <p:cNvSpPr>
            <a:spLocks noChangeShapeType="1"/>
          </p:cNvSpPr>
          <p:nvPr/>
        </p:nvSpPr>
        <p:spPr bwMode="auto">
          <a:xfrm flipH="1">
            <a:off x="5762211" y="4061667"/>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3" name="AutoShape 9"/>
          <p:cNvSpPr>
            <a:spLocks noChangeArrowheads="1"/>
          </p:cNvSpPr>
          <p:nvPr/>
        </p:nvSpPr>
        <p:spPr bwMode="auto">
          <a:xfrm>
            <a:off x="7202522" y="2540871"/>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15" name="Text Box 5"/>
          <p:cNvSpPr txBox="1">
            <a:spLocks noChangeArrowheads="1"/>
          </p:cNvSpPr>
          <p:nvPr/>
        </p:nvSpPr>
        <p:spPr bwMode="auto">
          <a:xfrm>
            <a:off x="4513346" y="2567193"/>
            <a:ext cx="2546010"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Information System</a:t>
            </a:r>
            <a:endParaRPr lang="en-US" sz="3500" dirty="0">
              <a:solidFill>
                <a:schemeClr val="tx1"/>
              </a:solidFill>
              <a:latin typeface="Calibri"/>
              <a:cs typeface="Calibri"/>
            </a:endParaRPr>
          </a:p>
        </p:txBody>
      </p:sp>
      <p:sp>
        <p:nvSpPr>
          <p:cNvPr id="16" name="Line 7"/>
          <p:cNvSpPr>
            <a:spLocks noChangeShapeType="1"/>
          </p:cNvSpPr>
          <p:nvPr/>
        </p:nvSpPr>
        <p:spPr bwMode="auto">
          <a:xfrm>
            <a:off x="5752673" y="2933936"/>
            <a:ext cx="0" cy="748582"/>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7" name="Text Box 5"/>
          <p:cNvSpPr txBox="1">
            <a:spLocks noChangeArrowheads="1"/>
          </p:cNvSpPr>
          <p:nvPr/>
        </p:nvSpPr>
        <p:spPr bwMode="auto">
          <a:xfrm>
            <a:off x="4580509" y="4763805"/>
            <a:ext cx="2315265"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Operating System</a:t>
            </a:r>
            <a:endParaRPr lang="en-US" sz="3500" dirty="0">
              <a:solidFill>
                <a:schemeClr val="tx1"/>
              </a:solidFill>
              <a:latin typeface="Calibri"/>
              <a:cs typeface="Calibri"/>
            </a:endParaRPr>
          </a:p>
        </p:txBody>
      </p:sp>
      <p:sp>
        <p:nvSpPr>
          <p:cNvPr id="18" name="Line 7"/>
          <p:cNvSpPr>
            <a:spLocks noChangeShapeType="1"/>
          </p:cNvSpPr>
          <p:nvPr/>
        </p:nvSpPr>
        <p:spPr bwMode="auto">
          <a:xfrm flipH="1">
            <a:off x="5721638" y="5134215"/>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9" name="Rectangle 10"/>
          <p:cNvSpPr>
            <a:spLocks noChangeArrowheads="1"/>
          </p:cNvSpPr>
          <p:nvPr/>
        </p:nvSpPr>
        <p:spPr bwMode="auto">
          <a:xfrm>
            <a:off x="523611" y="2428147"/>
            <a:ext cx="3447336"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Semantic Layer</a:t>
            </a:r>
          </a:p>
          <a:p>
            <a:r>
              <a:rPr lang="en-US" sz="2200" dirty="0">
                <a:solidFill>
                  <a:schemeClr val="tx1"/>
                </a:solidFill>
                <a:latin typeface="Calibri"/>
                <a:cs typeface="Calibri"/>
              </a:rPr>
              <a:t>Application/Domain specific</a:t>
            </a:r>
          </a:p>
        </p:txBody>
      </p:sp>
      <p:sp>
        <p:nvSpPr>
          <p:cNvPr id="20" name="Rectangle 10"/>
          <p:cNvSpPr>
            <a:spLocks noChangeArrowheads="1"/>
          </p:cNvSpPr>
          <p:nvPr/>
        </p:nvSpPr>
        <p:spPr bwMode="auto">
          <a:xfrm>
            <a:off x="214954" y="3592610"/>
            <a:ext cx="4064655"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Syntactic Layer</a:t>
            </a:r>
          </a:p>
          <a:p>
            <a:r>
              <a:rPr lang="en-US" sz="2200" dirty="0">
                <a:solidFill>
                  <a:schemeClr val="tx1"/>
                </a:solidFill>
                <a:latin typeface="Calibri"/>
                <a:cs typeface="Calibri"/>
              </a:rPr>
              <a:t>Application/Domain independent</a:t>
            </a:r>
          </a:p>
        </p:txBody>
      </p:sp>
      <p:sp>
        <p:nvSpPr>
          <p:cNvPr id="21" name="Rectangle 10"/>
          <p:cNvSpPr>
            <a:spLocks noChangeArrowheads="1"/>
          </p:cNvSpPr>
          <p:nvPr/>
        </p:nvSpPr>
        <p:spPr bwMode="auto">
          <a:xfrm>
            <a:off x="1359289" y="4590721"/>
            <a:ext cx="1870444"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Physical Layer</a:t>
            </a:r>
          </a:p>
          <a:p>
            <a:r>
              <a:rPr lang="en-US" sz="2200" dirty="0">
                <a:solidFill>
                  <a:schemeClr val="tx1"/>
                </a:solidFill>
                <a:latin typeface="Calibri"/>
                <a:cs typeface="Calibri"/>
              </a:rPr>
              <a:t>Storage</a:t>
            </a:r>
          </a:p>
        </p:txBody>
      </p:sp>
      <p:sp>
        <p:nvSpPr>
          <p:cNvPr id="22" name="AutoShape 9">
            <a:extLst>
              <a:ext uri="{FF2B5EF4-FFF2-40B4-BE49-F238E27FC236}">
                <a16:creationId xmlns:a16="http://schemas.microsoft.com/office/drawing/2014/main" id="{BD724299-7D63-EE4C-96FC-FB7B65295FC3}"/>
              </a:ext>
            </a:extLst>
          </p:cNvPr>
          <p:cNvSpPr>
            <a:spLocks noChangeArrowheads="1"/>
          </p:cNvSpPr>
          <p:nvPr/>
        </p:nvSpPr>
        <p:spPr bwMode="auto">
          <a:xfrm>
            <a:off x="7210428" y="4742100"/>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2" name="Rectangle 1">
            <a:extLst>
              <a:ext uri="{FF2B5EF4-FFF2-40B4-BE49-F238E27FC236}">
                <a16:creationId xmlns:a16="http://schemas.microsoft.com/office/drawing/2014/main" id="{8EA0C263-EC96-394F-B32C-A65675B06B4E}"/>
              </a:ext>
            </a:extLst>
          </p:cNvPr>
          <p:cNvSpPr/>
          <p:nvPr/>
        </p:nvSpPr>
        <p:spPr>
          <a:xfrm>
            <a:off x="9464365" y="5277961"/>
            <a:ext cx="1159485" cy="584775"/>
          </a:xfrm>
          <a:prstGeom prst="rect">
            <a:avLst/>
          </a:prstGeom>
        </p:spPr>
        <p:txBody>
          <a:bodyPr wrap="none">
            <a:spAutoFit/>
          </a:bodyPr>
          <a:lstStyle/>
          <a:p>
            <a:r>
              <a:rPr lang="fr-CH" sz="1600" b="1" dirty="0" err="1">
                <a:solidFill>
                  <a:schemeClr val="tx1"/>
                </a:solidFill>
                <a:latin typeface="Calibri"/>
                <a:cs typeface="Calibri"/>
              </a:rPr>
              <a:t>Binary</a:t>
            </a:r>
            <a:r>
              <a:rPr lang="fr-CH" sz="1600" b="1" dirty="0">
                <a:solidFill>
                  <a:schemeClr val="tx1"/>
                </a:solidFill>
                <a:latin typeface="Calibri"/>
                <a:cs typeface="Calibri"/>
              </a:rPr>
              <a:t> data</a:t>
            </a:r>
          </a:p>
          <a:p>
            <a:r>
              <a:rPr lang="fr-CH" sz="1600" b="1" dirty="0">
                <a:solidFill>
                  <a:schemeClr val="tx1"/>
                </a:solidFill>
                <a:latin typeface="Calibri"/>
                <a:cs typeface="Calibri"/>
              </a:rPr>
              <a:t>010000110</a:t>
            </a:r>
          </a:p>
        </p:txBody>
      </p:sp>
      <p:sp>
        <p:nvSpPr>
          <p:cNvPr id="23" name="AutoShape 9">
            <a:extLst>
              <a:ext uri="{FF2B5EF4-FFF2-40B4-BE49-F238E27FC236}">
                <a16:creationId xmlns:a16="http://schemas.microsoft.com/office/drawing/2014/main" id="{1443B8A0-71CB-B642-A12B-14F5EF7E7EBB}"/>
              </a:ext>
            </a:extLst>
          </p:cNvPr>
          <p:cNvSpPr>
            <a:spLocks noChangeArrowheads="1"/>
          </p:cNvSpPr>
          <p:nvPr/>
        </p:nvSpPr>
        <p:spPr bwMode="auto">
          <a:xfrm>
            <a:off x="7219097" y="3696758"/>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24" name="Rectangle 23">
            <a:extLst>
              <a:ext uri="{FF2B5EF4-FFF2-40B4-BE49-F238E27FC236}">
                <a16:creationId xmlns:a16="http://schemas.microsoft.com/office/drawing/2014/main" id="{3E2F33F2-08DB-3A4C-8429-3FD960C45D31}"/>
              </a:ext>
            </a:extLst>
          </p:cNvPr>
          <p:cNvSpPr/>
          <p:nvPr/>
        </p:nvSpPr>
        <p:spPr>
          <a:xfrm>
            <a:off x="9218779" y="3759618"/>
            <a:ext cx="1515351" cy="584775"/>
          </a:xfrm>
          <a:prstGeom prst="rect">
            <a:avLst/>
          </a:prstGeom>
        </p:spPr>
        <p:txBody>
          <a:bodyPr wrap="none">
            <a:spAutoFit/>
          </a:bodyPr>
          <a:lstStyle/>
          <a:p>
            <a:r>
              <a:rPr lang="fr-CH" sz="1600" b="1" dirty="0" err="1">
                <a:solidFill>
                  <a:schemeClr val="tx1"/>
                </a:solidFill>
                <a:latin typeface="Calibri"/>
                <a:cs typeface="Calibri"/>
              </a:rPr>
              <a:t>Structured</a:t>
            </a:r>
            <a:r>
              <a:rPr lang="fr-CH" sz="1600" b="1" dirty="0">
                <a:solidFill>
                  <a:schemeClr val="tx1"/>
                </a:solidFill>
                <a:latin typeface="Calibri"/>
                <a:cs typeface="Calibri"/>
              </a:rPr>
              <a:t> data</a:t>
            </a:r>
          </a:p>
          <a:p>
            <a:r>
              <a:rPr lang="fr-CH" sz="1600" b="1" dirty="0">
                <a:solidFill>
                  <a:schemeClr val="tx1"/>
                </a:solidFill>
                <a:latin typeface="Calibri"/>
                <a:cs typeface="Calibri"/>
              </a:rPr>
              <a:t>[1,2,3]</a:t>
            </a:r>
          </a:p>
        </p:txBody>
      </p:sp>
      <p:sp>
        <p:nvSpPr>
          <p:cNvPr id="25" name="Rectangle 24">
            <a:extLst>
              <a:ext uri="{FF2B5EF4-FFF2-40B4-BE49-F238E27FC236}">
                <a16:creationId xmlns:a16="http://schemas.microsoft.com/office/drawing/2014/main" id="{CD389E1A-A3FC-2642-B206-E06CF5748924}"/>
              </a:ext>
            </a:extLst>
          </p:cNvPr>
          <p:cNvSpPr/>
          <p:nvPr/>
        </p:nvSpPr>
        <p:spPr>
          <a:xfrm>
            <a:off x="8943770" y="2001588"/>
            <a:ext cx="2291653" cy="830997"/>
          </a:xfrm>
          <a:prstGeom prst="rect">
            <a:avLst/>
          </a:prstGeom>
        </p:spPr>
        <p:txBody>
          <a:bodyPr wrap="none">
            <a:spAutoFit/>
          </a:bodyPr>
          <a:lstStyle/>
          <a:p>
            <a:r>
              <a:rPr lang="fr-CH" sz="1600" b="1" dirty="0" err="1">
                <a:solidFill>
                  <a:schemeClr val="tx1"/>
                </a:solidFill>
                <a:latin typeface="Calibri"/>
                <a:cs typeface="Calibri"/>
              </a:rPr>
              <a:t>Mathematical</a:t>
            </a:r>
            <a:r>
              <a:rPr lang="fr-CH" sz="1600" b="1" dirty="0">
                <a:solidFill>
                  <a:schemeClr val="tx1"/>
                </a:solidFill>
                <a:latin typeface="Calibri"/>
                <a:cs typeface="Calibri"/>
              </a:rPr>
              <a:t> Structures</a:t>
            </a:r>
          </a:p>
          <a:p>
            <a:r>
              <a:rPr lang="fr-CH" sz="1600" b="1" dirty="0" err="1">
                <a:solidFill>
                  <a:schemeClr val="tx1"/>
                </a:solidFill>
                <a:latin typeface="Calibri"/>
                <a:cs typeface="Calibri"/>
              </a:rPr>
              <a:t>Functions</a:t>
            </a:r>
            <a:r>
              <a:rPr lang="fr-CH" sz="1600" b="1" dirty="0">
                <a:solidFill>
                  <a:schemeClr val="tx1"/>
                </a:solidFill>
                <a:latin typeface="Calibri"/>
                <a:cs typeface="Calibri"/>
              </a:rPr>
              <a:t> as data</a:t>
            </a:r>
          </a:p>
          <a:p>
            <a:r>
              <a:rPr lang="fr-CH" sz="1600" b="1" dirty="0">
                <a:solidFill>
                  <a:schemeClr val="tx1"/>
                </a:solidFill>
                <a:latin typeface="Calibri"/>
                <a:cs typeface="Calibri"/>
              </a:rPr>
              <a:t>f(0) = 1, f(1) = 2, f(2) = 3 </a:t>
            </a:r>
          </a:p>
        </p:txBody>
      </p:sp>
      <p:cxnSp>
        <p:nvCxnSpPr>
          <p:cNvPr id="4" name="Straight Arrow Connector 3">
            <a:extLst>
              <a:ext uri="{FF2B5EF4-FFF2-40B4-BE49-F238E27FC236}">
                <a16:creationId xmlns:a16="http://schemas.microsoft.com/office/drawing/2014/main" id="{12B844FF-F37C-934D-96C0-98A46BFC7586}"/>
              </a:ext>
            </a:extLst>
          </p:cNvPr>
          <p:cNvCxnSpPr/>
          <p:nvPr/>
        </p:nvCxnSpPr>
        <p:spPr bwMode="auto">
          <a:xfrm>
            <a:off x="9997139" y="2943408"/>
            <a:ext cx="0" cy="2761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F2759EE9-5BC6-8447-9370-90E8EB2F93BA}"/>
              </a:ext>
            </a:extLst>
          </p:cNvPr>
          <p:cNvCxnSpPr/>
          <p:nvPr/>
        </p:nvCxnSpPr>
        <p:spPr bwMode="auto">
          <a:xfrm>
            <a:off x="9972215" y="4644144"/>
            <a:ext cx="0" cy="2761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1556B261-93B0-BE4D-8C55-00D94DD98917}"/>
              </a:ext>
            </a:extLst>
          </p:cNvPr>
          <p:cNvSpPr txBox="1"/>
          <p:nvPr/>
        </p:nvSpPr>
        <p:spPr>
          <a:xfrm>
            <a:off x="10089597" y="2957383"/>
            <a:ext cx="1367362"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represented by</a:t>
            </a:r>
          </a:p>
        </p:txBody>
      </p:sp>
      <p:sp>
        <p:nvSpPr>
          <p:cNvPr id="27" name="TextBox 26">
            <a:extLst>
              <a:ext uri="{FF2B5EF4-FFF2-40B4-BE49-F238E27FC236}">
                <a16:creationId xmlns:a16="http://schemas.microsoft.com/office/drawing/2014/main" id="{C4EFB4C8-DC44-1841-86FF-5313DC4207AF}"/>
              </a:ext>
            </a:extLst>
          </p:cNvPr>
          <p:cNvSpPr txBox="1"/>
          <p:nvPr/>
        </p:nvSpPr>
        <p:spPr>
          <a:xfrm>
            <a:off x="10245025" y="4600839"/>
            <a:ext cx="1367362"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represented by</a:t>
            </a:r>
          </a:p>
        </p:txBody>
      </p:sp>
      <p:sp>
        <p:nvSpPr>
          <p:cNvPr id="10" name="TextBox 9">
            <a:extLst>
              <a:ext uri="{FF2B5EF4-FFF2-40B4-BE49-F238E27FC236}">
                <a16:creationId xmlns:a16="http://schemas.microsoft.com/office/drawing/2014/main" id="{B8FF664A-F9E0-2643-B97E-324FD30D2F91}"/>
              </a:ext>
            </a:extLst>
          </p:cNvPr>
          <p:cNvSpPr txBox="1"/>
          <p:nvPr/>
        </p:nvSpPr>
        <p:spPr>
          <a:xfrm>
            <a:off x="3328470" y="6883667"/>
            <a:ext cx="6054606"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The term “data” has different meanings!</a:t>
            </a:r>
          </a:p>
        </p:txBody>
      </p:sp>
      <p:sp>
        <p:nvSpPr>
          <p:cNvPr id="28" name="AutoShape 4">
            <a:extLst>
              <a:ext uri="{FF2B5EF4-FFF2-40B4-BE49-F238E27FC236}">
                <a16:creationId xmlns:a16="http://schemas.microsoft.com/office/drawing/2014/main" id="{C5E008A1-DDD4-094F-AA51-45A40DAC005F}"/>
              </a:ext>
            </a:extLst>
          </p:cNvPr>
          <p:cNvSpPr>
            <a:spLocks noChangeArrowheads="1"/>
          </p:cNvSpPr>
          <p:nvPr/>
        </p:nvSpPr>
        <p:spPr bwMode="auto">
          <a:xfrm>
            <a:off x="8928059" y="1690949"/>
            <a:ext cx="2404034" cy="1258219"/>
          </a:xfrm>
          <a:prstGeom prst="can">
            <a:avLst>
              <a:gd name="adj" fmla="val 25000"/>
            </a:avLst>
          </a:prstGeom>
          <a:noFill/>
          <a:ln w="12700">
            <a:solidFill>
              <a:schemeClr val="tx1"/>
            </a:solidFill>
            <a:round/>
            <a:headEnd/>
            <a:tailEnd/>
          </a:ln>
          <a:effectLst/>
        </p:spPr>
        <p:txBody>
          <a:bodyPr wrap="square" lIns="113148" tIns="56574" rIns="113148" bIns="56574" anchor="ctr">
            <a:spAutoFit/>
          </a:bodyPr>
          <a:lstStyle/>
          <a:p>
            <a:endParaRPr lang="fr-CH" sz="2200" b="1" dirty="0">
              <a:solidFill>
                <a:schemeClr val="tx1"/>
              </a:solidFill>
              <a:latin typeface="Calibri"/>
              <a:cs typeface="Calibri"/>
            </a:endParaRPr>
          </a:p>
          <a:p>
            <a:endParaRPr lang="fr-CH" sz="2200" b="1" dirty="0">
              <a:solidFill>
                <a:schemeClr val="tx1"/>
              </a:solidFill>
              <a:latin typeface="Calibri"/>
              <a:cs typeface="Calibri"/>
            </a:endParaRPr>
          </a:p>
        </p:txBody>
      </p:sp>
      <p:sp>
        <p:nvSpPr>
          <p:cNvPr id="29" name="AutoShape 4">
            <a:extLst>
              <a:ext uri="{FF2B5EF4-FFF2-40B4-BE49-F238E27FC236}">
                <a16:creationId xmlns:a16="http://schemas.microsoft.com/office/drawing/2014/main" id="{1BF1FBE3-CF42-B046-8D9F-7D1CE8880AAF}"/>
              </a:ext>
            </a:extLst>
          </p:cNvPr>
          <p:cNvSpPr>
            <a:spLocks noChangeArrowheads="1"/>
          </p:cNvSpPr>
          <p:nvPr/>
        </p:nvSpPr>
        <p:spPr bwMode="auto">
          <a:xfrm>
            <a:off x="8887580" y="3341589"/>
            <a:ext cx="2404034" cy="1258219"/>
          </a:xfrm>
          <a:prstGeom prst="can">
            <a:avLst>
              <a:gd name="adj" fmla="val 25000"/>
            </a:avLst>
          </a:prstGeom>
          <a:noFill/>
          <a:ln w="12700">
            <a:solidFill>
              <a:schemeClr val="tx1"/>
            </a:solidFill>
            <a:round/>
            <a:headEnd/>
            <a:tailEnd/>
          </a:ln>
          <a:effectLst/>
        </p:spPr>
        <p:txBody>
          <a:bodyPr wrap="square" lIns="113148" tIns="56574" rIns="113148" bIns="56574" anchor="ctr">
            <a:spAutoFit/>
          </a:bodyPr>
          <a:lstStyle/>
          <a:p>
            <a:endParaRPr lang="fr-CH" sz="2200" b="1" dirty="0">
              <a:solidFill>
                <a:schemeClr val="tx1"/>
              </a:solidFill>
              <a:latin typeface="Calibri"/>
              <a:cs typeface="Calibri"/>
            </a:endParaRPr>
          </a:p>
          <a:p>
            <a:endParaRPr lang="fr-CH" sz="2200" b="1" dirty="0">
              <a:solidFill>
                <a:schemeClr val="tx1"/>
              </a:solidFill>
              <a:latin typeface="Calibri"/>
              <a:cs typeface="Calibri"/>
            </a:endParaRPr>
          </a:p>
        </p:txBody>
      </p:sp>
      <p:sp>
        <p:nvSpPr>
          <p:cNvPr id="30" name="AutoShape 4">
            <a:extLst>
              <a:ext uri="{FF2B5EF4-FFF2-40B4-BE49-F238E27FC236}">
                <a16:creationId xmlns:a16="http://schemas.microsoft.com/office/drawing/2014/main" id="{5B93FA68-B5D4-B642-8591-22B7679C0B6C}"/>
              </a:ext>
            </a:extLst>
          </p:cNvPr>
          <p:cNvSpPr>
            <a:spLocks noChangeArrowheads="1"/>
          </p:cNvSpPr>
          <p:nvPr/>
        </p:nvSpPr>
        <p:spPr bwMode="auto">
          <a:xfrm>
            <a:off x="8855815" y="4920244"/>
            <a:ext cx="2404034" cy="1258219"/>
          </a:xfrm>
          <a:prstGeom prst="can">
            <a:avLst>
              <a:gd name="adj" fmla="val 25000"/>
            </a:avLst>
          </a:prstGeom>
          <a:noFill/>
          <a:ln w="12700">
            <a:solidFill>
              <a:schemeClr val="tx1"/>
            </a:solidFill>
            <a:round/>
            <a:headEnd/>
            <a:tailEnd/>
          </a:ln>
          <a:effectLst/>
        </p:spPr>
        <p:txBody>
          <a:bodyPr wrap="square" lIns="113148" tIns="56574" rIns="113148" bIns="56574" anchor="ctr">
            <a:spAutoFit/>
          </a:bodyPr>
          <a:lstStyle/>
          <a:p>
            <a:endParaRPr lang="fr-CH" sz="2200" b="1" dirty="0">
              <a:solidFill>
                <a:schemeClr val="tx1"/>
              </a:solidFill>
              <a:latin typeface="Calibri"/>
              <a:cs typeface="Calibri"/>
            </a:endParaRPr>
          </a:p>
          <a:p>
            <a:endParaRPr lang="fr-CH" sz="2200" b="1" dirty="0">
              <a:solidFill>
                <a:schemeClr val="tx1"/>
              </a:solidFill>
              <a:latin typeface="Calibri"/>
              <a:cs typeface="Calibri"/>
            </a:endParaRPr>
          </a:p>
        </p:txBody>
      </p:sp>
    </p:spTree>
    <p:extLst>
      <p:ext uri="{BB962C8B-B14F-4D97-AF65-F5344CB8AC3E}">
        <p14:creationId xmlns:p14="http://schemas.microsoft.com/office/powerpoint/2010/main" val="4277229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sz="3600" dirty="0"/>
              <a:t>What is not specified in a data definition language?</a:t>
            </a:r>
          </a:p>
        </p:txBody>
      </p:sp>
      <p:sp>
        <p:nvSpPr>
          <p:cNvPr id="13314" name="TPAnswers" title="Answer Text"/>
          <p:cNvSpPr>
            <a:spLocks noGrp="1"/>
          </p:cNvSpPr>
          <p:nvPr>
            <p:ph idx="1"/>
            <p:custDataLst>
              <p:tags r:id="rId2"/>
            </p:custDataLst>
          </p:nvPr>
        </p:nvSpPr>
        <p:spPr/>
        <p:txBody>
          <a:bodyPr>
            <a:normAutofit/>
          </a:bodyPr>
          <a:lstStyle/>
          <a:p>
            <a:pPr marL="720000" lvl="1" indent="-636457">
              <a:buFont typeface="+mj-lt"/>
              <a:buAutoNum type="arabicPeriod"/>
            </a:pPr>
            <a:r>
              <a:rPr lang="en-GB" dirty="0"/>
              <a:t>The structure of a relational table</a:t>
            </a:r>
          </a:p>
          <a:p>
            <a:pPr marL="720000" lvl="1" indent="-636457">
              <a:buFont typeface="+mj-lt"/>
              <a:buAutoNum type="arabicPeriod"/>
            </a:pPr>
            <a:r>
              <a:rPr lang="en-GB" dirty="0"/>
              <a:t>The query of a user</a:t>
            </a:r>
          </a:p>
          <a:p>
            <a:pPr marL="720000" lvl="1" indent="-636457">
              <a:buFont typeface="+mj-lt"/>
              <a:buAutoNum type="arabicPeriod"/>
            </a:pPr>
            <a:r>
              <a:rPr lang="en-GB" dirty="0"/>
              <a:t>A constraint on a relational table</a:t>
            </a:r>
          </a:p>
          <a:p>
            <a:pPr marL="720000" lvl="1" indent="-636457">
              <a:buFont typeface="+mj-lt"/>
              <a:buAutoNum type="arabicPeriod"/>
            </a:pPr>
            <a:r>
              <a:rPr lang="en-GB" dirty="0"/>
              <a:t>The definition of a view</a:t>
            </a:r>
          </a:p>
        </p:txBody>
      </p:sp>
      <p:sp>
        <p:nvSpPr>
          <p:cNvPr id="2" name="Footer Placeholder 1">
            <a:extLst>
              <a:ext uri="{FF2B5EF4-FFF2-40B4-BE49-F238E27FC236}">
                <a16:creationId xmlns:a16="http://schemas.microsoft.com/office/drawing/2014/main" id="{89E4E29D-4A89-604C-A26D-E03F9EAE53E2}"/>
              </a:ext>
            </a:extLst>
          </p:cNvPr>
          <p:cNvSpPr>
            <a:spLocks noGrp="1"/>
          </p:cNvSpPr>
          <p:nvPr>
            <p:ph type="ftr" sz="quarter" idx="10"/>
          </p:nvPr>
        </p:nvSpPr>
        <p:spPr/>
        <p:txBody>
          <a:bodyPr/>
          <a:lstStyle/>
          <a:p>
            <a:pPr>
              <a:defRPr/>
            </a:pPr>
            <a:r>
              <a:rPr lang="en-US"/>
              <a:t>©2021, Karl Aberer, EPFL-IC, Laboratoire de systèmes d'informations répartis </a:t>
            </a:r>
          </a:p>
        </p:txBody>
      </p:sp>
      <p:pic>
        <p:nvPicPr>
          <p:cNvPr id="4" name="TPChart" hidden="1" title="Results Chart">
            <a:extLst>
              <a:ext uri="{FF2B5EF4-FFF2-40B4-BE49-F238E27FC236}">
                <a16:creationId xmlns:a16="http://schemas.microsoft.com/office/drawing/2014/main" id="{D4295DE0-76EE-ED43-A8F1-019C8DB47B8E}"/>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5. Information Management</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116418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Abstraction</a:t>
            </a:r>
          </a:p>
        </p:txBody>
      </p:sp>
      <p:sp>
        <p:nvSpPr>
          <p:cNvPr id="3" name="Content Placeholder 2"/>
          <p:cNvSpPr>
            <a:spLocks noGrp="1"/>
          </p:cNvSpPr>
          <p:nvPr>
            <p:ph idx="1"/>
          </p:nvPr>
        </p:nvSpPr>
        <p:spPr/>
        <p:txBody>
          <a:bodyPr/>
          <a:lstStyle/>
          <a:p>
            <a:r>
              <a:rPr lang="en-US" dirty="0"/>
              <a:t>Depending on the “degree of abstraction” data is classified</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5" name="Diagram 4"/>
          <p:cNvGraphicFramePr/>
          <p:nvPr/>
        </p:nvGraphicFramePr>
        <p:xfrm>
          <a:off x="395015" y="2736676"/>
          <a:ext cx="7992202" cy="4622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8171879" y="2736676"/>
            <a:ext cx="3707384" cy="4524315"/>
          </a:xfrm>
          <a:prstGeom prst="rect">
            <a:avLst/>
          </a:prstGeom>
          <a:noFill/>
        </p:spPr>
        <p:txBody>
          <a:bodyPr wrap="square" rtlCol="0">
            <a:spAutoFit/>
          </a:bodyPr>
          <a:lstStyle/>
          <a:p>
            <a:pPr algn="l"/>
            <a:r>
              <a:rPr lang="en-US" sz="3200" dirty="0">
                <a:solidFill>
                  <a:schemeClr val="tx1"/>
                </a:solidFill>
                <a:latin typeface="Calibri"/>
                <a:cs typeface="Calibri"/>
              </a:rPr>
              <a:t>Knowledge Graphs</a:t>
            </a:r>
          </a:p>
          <a:p>
            <a:pPr algn="l"/>
            <a:r>
              <a:rPr lang="en-US" sz="3200" dirty="0">
                <a:solidFill>
                  <a:schemeClr val="tx1"/>
                </a:solidFill>
                <a:latin typeface="Calibri"/>
                <a:cs typeface="Calibri"/>
              </a:rPr>
              <a:t>Rules</a:t>
            </a:r>
          </a:p>
          <a:p>
            <a:pPr algn="l"/>
            <a:endParaRPr lang="en-US" sz="3200" dirty="0">
              <a:solidFill>
                <a:schemeClr val="tx1"/>
              </a:solidFill>
              <a:latin typeface="Calibri"/>
              <a:cs typeface="Calibri"/>
            </a:endParaRPr>
          </a:p>
          <a:p>
            <a:pPr algn="l"/>
            <a:r>
              <a:rPr lang="en-US" sz="3200" dirty="0">
                <a:solidFill>
                  <a:schemeClr val="tx1"/>
                </a:solidFill>
                <a:latin typeface="Calibri"/>
                <a:cs typeface="Calibri"/>
              </a:rPr>
              <a:t>Relational data</a:t>
            </a:r>
          </a:p>
          <a:p>
            <a:pPr algn="l"/>
            <a:r>
              <a:rPr lang="en-US" sz="3200" dirty="0">
                <a:solidFill>
                  <a:schemeClr val="tx1"/>
                </a:solidFill>
                <a:latin typeface="Calibri"/>
                <a:cs typeface="Calibri"/>
              </a:rPr>
              <a:t>XML and RDF data</a:t>
            </a:r>
          </a:p>
          <a:p>
            <a:pPr algn="l"/>
            <a:endParaRPr lang="en-US" sz="3200" dirty="0">
              <a:solidFill>
                <a:schemeClr val="tx1"/>
              </a:solidFill>
              <a:latin typeface="Calibri"/>
              <a:cs typeface="Calibri"/>
            </a:endParaRPr>
          </a:p>
          <a:p>
            <a:pPr algn="l"/>
            <a:r>
              <a:rPr lang="en-US" sz="3200" dirty="0">
                <a:solidFill>
                  <a:schemeClr val="tx1"/>
                </a:solidFill>
                <a:latin typeface="Calibri"/>
                <a:cs typeface="Calibri"/>
              </a:rPr>
              <a:t>Measurement data</a:t>
            </a:r>
          </a:p>
          <a:p>
            <a:pPr algn="l"/>
            <a:r>
              <a:rPr lang="en-US" sz="3200">
                <a:solidFill>
                  <a:schemeClr val="tx1"/>
                </a:solidFill>
                <a:latin typeface="Calibri"/>
                <a:cs typeface="Calibri"/>
              </a:rPr>
              <a:t>Text, Images </a:t>
            </a:r>
            <a:r>
              <a:rPr lang="en-US" sz="3200" dirty="0">
                <a:solidFill>
                  <a:schemeClr val="tx1"/>
                </a:solidFill>
                <a:latin typeface="Calibri"/>
                <a:cs typeface="Calibri"/>
              </a:rPr>
              <a:t>and Video</a:t>
            </a:r>
          </a:p>
        </p:txBody>
      </p:sp>
    </p:spTree>
    <p:extLst>
      <p:ext uri="{BB962C8B-B14F-4D97-AF65-F5344CB8AC3E}">
        <p14:creationId xmlns:p14="http://schemas.microsoft.com/office/powerpoint/2010/main" val="926832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3C2D-C676-0E4D-88B6-35696D069195}"/>
              </a:ext>
            </a:extLst>
          </p:cNvPr>
          <p:cNvSpPr>
            <a:spLocks noGrp="1"/>
          </p:cNvSpPr>
          <p:nvPr>
            <p:ph type="title"/>
          </p:nvPr>
        </p:nvSpPr>
        <p:spPr/>
        <p:txBody>
          <a:bodyPr/>
          <a:lstStyle/>
          <a:p>
            <a:r>
              <a:rPr lang="en-US" dirty="0"/>
              <a:t>The Business Perspective</a:t>
            </a:r>
          </a:p>
        </p:txBody>
      </p:sp>
      <p:sp>
        <p:nvSpPr>
          <p:cNvPr id="9" name="Content Placeholder 8">
            <a:extLst>
              <a:ext uri="{FF2B5EF4-FFF2-40B4-BE49-F238E27FC236}">
                <a16:creationId xmlns:a16="http://schemas.microsoft.com/office/drawing/2014/main" id="{23D8DBC2-5EC3-B14A-94A8-323A28E8EEF4}"/>
              </a:ext>
            </a:extLst>
          </p:cNvPr>
          <p:cNvSpPr>
            <a:spLocks noGrp="1"/>
          </p:cNvSpPr>
          <p:nvPr>
            <p:ph sz="half" idx="1"/>
          </p:nvPr>
        </p:nvSpPr>
        <p:spPr/>
        <p:txBody>
          <a:bodyPr/>
          <a:lstStyle/>
          <a:p>
            <a:r>
              <a:rPr lang="en-US" dirty="0"/>
              <a:t>Jobs related to information systems</a:t>
            </a:r>
          </a:p>
          <a:p>
            <a:pPr marL="457200" indent="-457200">
              <a:buFont typeface="Arial" panose="020B0604020202020204" pitchFamily="34" charset="0"/>
              <a:buChar char="•"/>
            </a:pPr>
            <a:r>
              <a:rPr lang="en-US" dirty="0"/>
              <a:t>Project Managers</a:t>
            </a:r>
          </a:p>
          <a:p>
            <a:pPr marL="457200" indent="-457200">
              <a:buFont typeface="Arial" panose="020B0604020202020204" pitchFamily="34" charset="0"/>
              <a:buChar char="•"/>
            </a:pPr>
            <a:r>
              <a:rPr lang="en-US" dirty="0"/>
              <a:t>Chief Information Officers (CIO) </a:t>
            </a:r>
          </a:p>
          <a:p>
            <a:pPr marL="457200" indent="-457200">
              <a:buFont typeface="Arial" panose="020B0604020202020204" pitchFamily="34" charset="0"/>
              <a:buChar char="•"/>
            </a:pPr>
            <a:r>
              <a:rPr lang="en-US" dirty="0"/>
              <a:t>Technical Writers </a:t>
            </a:r>
          </a:p>
          <a:p>
            <a:pPr marL="457200" indent="-457200">
              <a:buFont typeface="Arial" panose="020B0604020202020204" pitchFamily="34" charset="0"/>
              <a:buChar char="•"/>
            </a:pPr>
            <a:r>
              <a:rPr lang="en-US" dirty="0"/>
              <a:t>System Analysts</a:t>
            </a:r>
          </a:p>
          <a:p>
            <a:pPr marL="457200" indent="-457200">
              <a:buFont typeface="Arial" panose="020B0604020202020204" pitchFamily="34" charset="0"/>
              <a:buChar char="•"/>
            </a:pPr>
            <a:r>
              <a:rPr lang="en-US" dirty="0"/>
              <a:t>Requirements Analyst</a:t>
            </a:r>
          </a:p>
        </p:txBody>
      </p:sp>
      <p:sp>
        <p:nvSpPr>
          <p:cNvPr id="10" name="Content Placeholder 9">
            <a:extLst>
              <a:ext uri="{FF2B5EF4-FFF2-40B4-BE49-F238E27FC236}">
                <a16:creationId xmlns:a16="http://schemas.microsoft.com/office/drawing/2014/main" id="{124E89AD-97D4-B04F-A421-89C803DFE5B5}"/>
              </a:ext>
            </a:extLst>
          </p:cNvPr>
          <p:cNvSpPr>
            <a:spLocks noGrp="1"/>
          </p:cNvSpPr>
          <p:nvPr>
            <p:ph sz="half" idx="2"/>
          </p:nvPr>
        </p:nvSpPr>
        <p:spPr/>
        <p:txBody>
          <a:bodyPr/>
          <a:lstStyle/>
          <a:p>
            <a:r>
              <a:rPr lang="en-US" dirty="0"/>
              <a:t>Jobs related to computer science</a:t>
            </a:r>
          </a:p>
          <a:p>
            <a:pPr marL="457200" indent="-457200">
              <a:buFont typeface="Arial" panose="020B0604020202020204" pitchFamily="34" charset="0"/>
              <a:buChar char="•"/>
            </a:pPr>
            <a:r>
              <a:rPr lang="en-US" dirty="0"/>
              <a:t>Computer Programmer</a:t>
            </a:r>
          </a:p>
          <a:p>
            <a:pPr marL="457200" indent="-457200">
              <a:buFont typeface="Arial" panose="020B0604020202020204" pitchFamily="34" charset="0"/>
              <a:buChar char="•"/>
            </a:pPr>
            <a:r>
              <a:rPr lang="en-US" dirty="0"/>
              <a:t>Java Developer</a:t>
            </a:r>
          </a:p>
          <a:p>
            <a:pPr marL="457200" indent="-457200">
              <a:buFont typeface="Arial" panose="020B0604020202020204" pitchFamily="34" charset="0"/>
              <a:buChar char="•"/>
            </a:pPr>
            <a:r>
              <a:rPr lang="en-US" dirty="0"/>
              <a:t>Database Administrator</a:t>
            </a:r>
          </a:p>
          <a:p>
            <a:pPr marL="457200" indent="-457200">
              <a:buFont typeface="Arial" panose="020B0604020202020204" pitchFamily="34" charset="0"/>
              <a:buChar char="•"/>
            </a:pPr>
            <a:r>
              <a:rPr lang="en-US" dirty="0"/>
              <a:t>Software Engineer</a:t>
            </a:r>
          </a:p>
          <a:p>
            <a:pPr marL="457200" indent="-457200">
              <a:buFont typeface="Arial" panose="020B0604020202020204" pitchFamily="34" charset="0"/>
              <a:buChar char="•"/>
            </a:pPr>
            <a:r>
              <a:rPr lang="en-US" dirty="0"/>
              <a:t>Network Engineer</a:t>
            </a:r>
          </a:p>
        </p:txBody>
      </p:sp>
      <p:sp>
        <p:nvSpPr>
          <p:cNvPr id="4" name="Footer Placeholder 3">
            <a:extLst>
              <a:ext uri="{FF2B5EF4-FFF2-40B4-BE49-F238E27FC236}">
                <a16:creationId xmlns:a16="http://schemas.microsoft.com/office/drawing/2014/main" id="{B38D6026-647B-8844-A167-389F962D1E5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919110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a:t>
            </a:r>
            <a:r>
              <a:rPr lang="en-US"/>
              <a:t>of Abstraction - Characteristics</a:t>
            </a:r>
            <a:endParaRPr lang="en-US" dirty="0"/>
          </a:p>
        </p:txBody>
      </p:sp>
      <p:sp>
        <p:nvSpPr>
          <p:cNvPr id="3" name="Content Placeholder 2"/>
          <p:cNvSpPr>
            <a:spLocks noGrp="1"/>
          </p:cNvSpPr>
          <p:nvPr>
            <p:ph idx="1"/>
          </p:nvPr>
        </p:nvSpPr>
        <p:spPr/>
        <p:txBody>
          <a:bodyPr/>
          <a:lstStyle/>
          <a:p>
            <a:r>
              <a:rPr lang="en-US" sz="3600" dirty="0"/>
              <a:t>Unstructured data</a:t>
            </a:r>
          </a:p>
          <a:p>
            <a:pPr marL="571500" indent="-571500">
              <a:buFont typeface="Arial" charset="0"/>
              <a:buChar char="•"/>
            </a:pPr>
            <a:r>
              <a:rPr lang="en-US" sz="2800" dirty="0"/>
              <a:t>Data captured from measurements and human input</a:t>
            </a:r>
          </a:p>
          <a:p>
            <a:pPr marL="571500" indent="-571500">
              <a:buFont typeface="Arial" charset="0"/>
              <a:buChar char="•"/>
            </a:pPr>
            <a:r>
              <a:rPr lang="en-US" sz="2800" dirty="0"/>
              <a:t>Structure given by static data types (e.g. time series) </a:t>
            </a:r>
          </a:p>
          <a:p>
            <a:r>
              <a:rPr lang="en-US" sz="3600" dirty="0"/>
              <a:t>Structured data</a:t>
            </a:r>
          </a:p>
          <a:p>
            <a:pPr marL="571500" indent="-571500">
              <a:buFont typeface="Arial" charset="0"/>
              <a:buChar char="•"/>
            </a:pPr>
            <a:r>
              <a:rPr lang="en-US" sz="2800" dirty="0"/>
              <a:t>Data is structured according to a schema</a:t>
            </a:r>
          </a:p>
          <a:p>
            <a:pPr marL="571500" indent="-571500">
              <a:buFont typeface="Arial" charset="0"/>
              <a:buChar char="•"/>
            </a:pPr>
            <a:r>
              <a:rPr lang="en-US" sz="2800" dirty="0"/>
              <a:t>Captures relationships in the data</a:t>
            </a:r>
          </a:p>
          <a:p>
            <a:r>
              <a:rPr lang="en-US" sz="3600" dirty="0"/>
              <a:t>Knowledge</a:t>
            </a:r>
          </a:p>
          <a:p>
            <a:pPr marL="457200" indent="-457200">
              <a:buFont typeface="Arial" charset="0"/>
              <a:buChar char="•"/>
            </a:pPr>
            <a:r>
              <a:rPr lang="en-US" sz="2800" dirty="0"/>
              <a:t>Schema can evolve dynamically as knowledge expands</a:t>
            </a:r>
          </a:p>
          <a:p>
            <a:pPr marL="457200" indent="-457200">
              <a:buFont typeface="Arial" charset="0"/>
              <a:buChar char="•"/>
            </a:pPr>
            <a:r>
              <a:rPr lang="en-US" sz="2800" dirty="0"/>
              <a:t>Captures decision rules, objectives and intentions</a:t>
            </a:r>
          </a:p>
          <a:p>
            <a:pPr lvl="0"/>
            <a:r>
              <a:rPr lang="en-US" sz="3600" dirty="0">
                <a:solidFill>
                  <a:srgbClr val="000000"/>
                </a:solidFill>
              </a:rPr>
              <a:t>The classification is not strict!</a:t>
            </a:r>
          </a:p>
          <a:p>
            <a:pPr marL="457200" indent="-457200">
              <a:buFont typeface="Arial" charset="0"/>
              <a:buChar char="•"/>
            </a:pPr>
            <a:endParaRPr lang="en-US" sz="32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6574724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dirty="0"/>
              <a:t>Example</a:t>
            </a:r>
          </a:p>
        </p:txBody>
      </p:sp>
      <p:sp>
        <p:nvSpPr>
          <p:cNvPr id="3" name="Content Placeholder 2"/>
          <p:cNvSpPr>
            <a:spLocks noGrp="1"/>
          </p:cNvSpPr>
          <p:nvPr>
            <p:ph idx="1"/>
          </p:nvPr>
        </p:nvSpPr>
        <p:spPr/>
        <p:txBody>
          <a:bodyPr/>
          <a:lstStyle/>
          <a:p>
            <a:r>
              <a:rPr lang="en-US" sz="3600" dirty="0"/>
              <a:t>Unstructured data: a GPS trace</a:t>
            </a:r>
          </a:p>
          <a:p>
            <a:endParaRPr lang="en-US" sz="3600" dirty="0"/>
          </a:p>
          <a:p>
            <a:br>
              <a:rPr lang="en-US" sz="3600"/>
            </a:br>
            <a:r>
              <a:rPr lang="en-US" sz="3600"/>
              <a:t>Structured </a:t>
            </a:r>
            <a:r>
              <a:rPr lang="en-US" sz="3600" dirty="0"/>
              <a:t>data: Road segments, Places</a:t>
            </a:r>
          </a:p>
          <a:p>
            <a:endParaRPr lang="en-US" sz="3600" dirty="0"/>
          </a:p>
          <a:p>
            <a:endParaRPr lang="en-US" sz="3600" dirty="0"/>
          </a:p>
          <a:p>
            <a:r>
              <a:rPr lang="en-US" sz="3600" dirty="0"/>
              <a:t>Knowledge: Concepts and Inferences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239" y="2171577"/>
            <a:ext cx="5112568" cy="112744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527" y="4094928"/>
            <a:ext cx="4579689" cy="129426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1239" y="6187271"/>
            <a:ext cx="5076267" cy="1098759"/>
          </a:xfrm>
          <a:prstGeom prst="rect">
            <a:avLst/>
          </a:prstGeom>
        </p:spPr>
      </p:pic>
      <p:sp>
        <p:nvSpPr>
          <p:cNvPr id="8" name="TextBox 7"/>
          <p:cNvSpPr txBox="1"/>
          <p:nvPr/>
        </p:nvSpPr>
        <p:spPr>
          <a:xfrm>
            <a:off x="8233023" y="1607148"/>
            <a:ext cx="3646239" cy="5693866"/>
          </a:xfrm>
          <a:prstGeom prst="rect">
            <a:avLst/>
          </a:prstGeom>
          <a:noFill/>
        </p:spPr>
        <p:txBody>
          <a:bodyPr wrap="square" rtlCol="0">
            <a:spAutoFit/>
          </a:bodyPr>
          <a:lstStyle/>
          <a:p>
            <a:pPr algn="l"/>
            <a:r>
              <a:rPr lang="en-US" sz="2800" dirty="0">
                <a:latin typeface="Calibri" charset="0"/>
                <a:ea typeface="Calibri" charset="0"/>
                <a:cs typeface="Calibri" charset="0"/>
              </a:rPr>
              <a:t>Bob’s and Alice’s </a:t>
            </a:r>
            <a:br>
              <a:rPr lang="en-US" sz="2800" dirty="0">
                <a:latin typeface="Calibri" charset="0"/>
                <a:ea typeface="Calibri" charset="0"/>
                <a:cs typeface="Calibri" charset="0"/>
              </a:rPr>
            </a:br>
            <a:r>
              <a:rPr lang="en-US" sz="2800" dirty="0">
                <a:latin typeface="Calibri" charset="0"/>
                <a:ea typeface="Calibri" charset="0"/>
                <a:cs typeface="Calibri" charset="0"/>
              </a:rPr>
              <a:t>GPS trace</a:t>
            </a: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r>
              <a:rPr lang="en-US" sz="2800" dirty="0">
                <a:latin typeface="Calibri" charset="0"/>
                <a:ea typeface="Calibri" charset="0"/>
                <a:cs typeface="Calibri" charset="0"/>
              </a:rPr>
              <a:t>Places that Bob </a:t>
            </a:r>
            <a:br>
              <a:rPr lang="en-US" sz="2800" dirty="0">
                <a:latin typeface="Calibri" charset="0"/>
                <a:ea typeface="Calibri" charset="0"/>
                <a:cs typeface="Calibri" charset="0"/>
              </a:rPr>
            </a:br>
            <a:r>
              <a:rPr lang="en-US" sz="2800" dirty="0">
                <a:latin typeface="Calibri" charset="0"/>
                <a:ea typeface="Calibri" charset="0"/>
                <a:cs typeface="Calibri" charset="0"/>
              </a:rPr>
              <a:t>and Alice visit</a:t>
            </a: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r>
              <a:rPr lang="en-US" sz="2800" dirty="0">
                <a:latin typeface="Calibri" charset="0"/>
                <a:ea typeface="Calibri" charset="0"/>
                <a:cs typeface="Calibri" charset="0"/>
              </a:rPr>
              <a:t>Bob and Alice are </a:t>
            </a:r>
            <a:br>
              <a:rPr lang="en-US" sz="2800" dirty="0">
                <a:latin typeface="Calibri" charset="0"/>
                <a:ea typeface="Calibri" charset="0"/>
                <a:cs typeface="Calibri" charset="0"/>
              </a:rPr>
            </a:br>
            <a:r>
              <a:rPr lang="en-US" sz="2800" dirty="0">
                <a:latin typeface="Calibri" charset="0"/>
                <a:ea typeface="Calibri" charset="0"/>
                <a:cs typeface="Calibri" charset="0"/>
              </a:rPr>
              <a:t>frequently together </a:t>
            </a:r>
            <a:br>
              <a:rPr lang="en-US" sz="2800" dirty="0">
                <a:latin typeface="Calibri" charset="0"/>
                <a:ea typeface="Calibri" charset="0"/>
                <a:cs typeface="Calibri" charset="0"/>
              </a:rPr>
            </a:br>
            <a:r>
              <a:rPr lang="en-US" sz="2800" dirty="0">
                <a:latin typeface="Calibri" charset="0"/>
                <a:ea typeface="Calibri" charset="0"/>
                <a:cs typeface="Calibri" charset="0"/>
              </a:rPr>
              <a:t>in Ouchy</a:t>
            </a:r>
            <a:r>
              <a:rPr lang="en-US" sz="2800">
                <a:latin typeface="Calibri" charset="0"/>
                <a:ea typeface="Calibri" charset="0"/>
                <a:cs typeface="Calibri" charset="0"/>
              </a:rPr>
              <a:t>, thus:</a:t>
            </a:r>
            <a:br>
              <a:rPr lang="en-US" sz="2800">
                <a:latin typeface="Calibri" charset="0"/>
                <a:ea typeface="Calibri" charset="0"/>
                <a:cs typeface="Calibri" charset="0"/>
              </a:rPr>
            </a:br>
            <a:r>
              <a:rPr lang="en-US" sz="2800" i="1">
                <a:latin typeface="Calibri" charset="0"/>
                <a:ea typeface="Calibri" charset="0"/>
                <a:cs typeface="Calibri" charset="0"/>
              </a:rPr>
              <a:t>Bob </a:t>
            </a:r>
            <a:r>
              <a:rPr lang="en-US" sz="2800" i="1" dirty="0">
                <a:latin typeface="Calibri" charset="0"/>
                <a:ea typeface="Calibri" charset="0"/>
                <a:cs typeface="Calibri" charset="0"/>
              </a:rPr>
              <a:t>loves Alice</a:t>
            </a:r>
          </a:p>
        </p:txBody>
      </p:sp>
    </p:spTree>
    <p:extLst>
      <p:ext uri="{BB962C8B-B14F-4D97-AF65-F5344CB8AC3E}">
        <p14:creationId xmlns:p14="http://schemas.microsoft.com/office/powerpoint/2010/main" val="1707638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 Building</a:t>
            </a:r>
            <a:endParaRPr lang="en-US" dirty="0"/>
          </a:p>
        </p:txBody>
      </p:sp>
      <p:sp>
        <p:nvSpPr>
          <p:cNvPr id="3" name="Content Placeholder 2"/>
          <p:cNvSpPr>
            <a:spLocks noGrp="1"/>
          </p:cNvSpPr>
          <p:nvPr>
            <p:ph idx="1"/>
          </p:nvPr>
        </p:nvSpPr>
        <p:spPr>
          <a:xfrm>
            <a:off x="233049" y="1549485"/>
            <a:ext cx="7806844" cy="5809192"/>
          </a:xfrm>
        </p:spPr>
        <p:txBody>
          <a:bodyPr/>
          <a:lstStyle/>
          <a:p>
            <a:r>
              <a:rPr lang="en-US" sz="3600" dirty="0"/>
              <a:t>Creating “higher level abstractions” from  “lower level data”</a:t>
            </a:r>
          </a:p>
          <a:p>
            <a:pPr marL="571500" indent="-571500">
              <a:buFont typeface="Arial" charset="0"/>
              <a:buChar char="•"/>
            </a:pPr>
            <a:r>
              <a:rPr lang="en-US" sz="3200" dirty="0"/>
              <a:t>Using Statistical, Machine Learning</a:t>
            </a:r>
            <a:br>
              <a:rPr lang="en-US" sz="3200" dirty="0"/>
            </a:br>
            <a:r>
              <a:rPr lang="en-US" sz="3200" dirty="0"/>
              <a:t>methods, rule-based approaches, …</a:t>
            </a:r>
          </a:p>
          <a:p>
            <a:pPr marL="571500" indent="-571500">
              <a:buFont typeface="Arial" charset="0"/>
              <a:buChar char="•"/>
            </a:pPr>
            <a:r>
              <a:rPr lang="en-US" sz="3200" dirty="0"/>
              <a:t>Typically on large datasets</a:t>
            </a:r>
          </a:p>
          <a:p>
            <a:pPr marL="571500" indent="-571500">
              <a:buFont typeface="Arial" charset="0"/>
              <a:buChar char="•"/>
            </a:pPr>
            <a:r>
              <a:rPr lang="en-US" sz="3200" dirty="0"/>
              <a:t>Also called: data mining, </a:t>
            </a:r>
            <a:br>
              <a:rPr lang="en-US" sz="3200" dirty="0"/>
            </a:br>
            <a:r>
              <a:rPr lang="en-US" sz="3200" dirty="0"/>
              <a:t>data science, data analytics etc.</a:t>
            </a:r>
          </a:p>
          <a:p>
            <a:r>
              <a:rPr lang="en-US" sz="3200" dirty="0"/>
              <a:t>Create new models that represent </a:t>
            </a:r>
            <a:r>
              <a:rPr lang="en-US" sz="3200" dirty="0" err="1"/>
              <a:t>reailty</a:t>
            </a:r>
            <a:r>
              <a:rPr lang="en-US" sz="3200" dirty="0"/>
              <a:t> in a different way</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515" y="2216946"/>
            <a:ext cx="3816424"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892" y="4014785"/>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0515" y="5887703"/>
            <a:ext cx="3607107" cy="780759"/>
          </a:xfrm>
          <a:prstGeom prst="rect">
            <a:avLst/>
          </a:prstGeom>
        </p:spPr>
      </p:pic>
      <p:sp>
        <p:nvSpPr>
          <p:cNvPr id="8" name="Down Arrow 7"/>
          <p:cNvSpPr/>
          <p:nvPr/>
        </p:nvSpPr>
        <p:spPr bwMode="auto">
          <a:xfrm>
            <a:off x="9255901" y="3058559"/>
            <a:ext cx="648072" cy="812210"/>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Down Arrow 8"/>
          <p:cNvSpPr/>
          <p:nvPr/>
        </p:nvSpPr>
        <p:spPr bwMode="auto">
          <a:xfrm>
            <a:off x="9300032" y="5051385"/>
            <a:ext cx="648072" cy="812210"/>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TextBox 9"/>
          <p:cNvSpPr txBox="1"/>
          <p:nvPr/>
        </p:nvSpPr>
        <p:spPr>
          <a:xfrm>
            <a:off x="9962092" y="3163452"/>
            <a:ext cx="1515095" cy="646331"/>
          </a:xfrm>
          <a:prstGeom prst="rect">
            <a:avLst/>
          </a:prstGeom>
          <a:noFill/>
        </p:spPr>
        <p:txBody>
          <a:bodyPr wrap="none" rtlCol="0">
            <a:spAutoFit/>
          </a:bodyPr>
          <a:lstStyle/>
          <a:p>
            <a:r>
              <a:rPr lang="en-US" sz="1800" b="1" dirty="0">
                <a:latin typeface="Calibri" charset="0"/>
                <a:ea typeface="Calibri" charset="0"/>
                <a:cs typeface="Calibri" charset="0"/>
              </a:rPr>
              <a:t>Segmentation</a:t>
            </a:r>
          </a:p>
          <a:p>
            <a:r>
              <a:rPr lang="en-US" sz="1800" b="1" dirty="0">
                <a:latin typeface="Calibri" charset="0"/>
                <a:ea typeface="Calibri" charset="0"/>
                <a:cs typeface="Calibri" charset="0"/>
              </a:rPr>
              <a:t>Clustering</a:t>
            </a:r>
          </a:p>
        </p:txBody>
      </p:sp>
      <p:sp>
        <p:nvSpPr>
          <p:cNvPr id="11" name="TextBox 10"/>
          <p:cNvSpPr txBox="1"/>
          <p:nvPr/>
        </p:nvSpPr>
        <p:spPr>
          <a:xfrm>
            <a:off x="9968597" y="5121947"/>
            <a:ext cx="1740541" cy="646331"/>
          </a:xfrm>
          <a:prstGeom prst="rect">
            <a:avLst/>
          </a:prstGeom>
          <a:noFill/>
        </p:spPr>
        <p:txBody>
          <a:bodyPr wrap="none" rtlCol="0">
            <a:spAutoFit/>
          </a:bodyPr>
          <a:lstStyle/>
          <a:p>
            <a:r>
              <a:rPr lang="en-US" sz="1800" b="1" dirty="0">
                <a:latin typeface="Calibri" charset="0"/>
                <a:ea typeface="Calibri" charset="0"/>
                <a:cs typeface="Calibri" charset="0"/>
              </a:rPr>
              <a:t>Classification</a:t>
            </a:r>
          </a:p>
          <a:p>
            <a:r>
              <a:rPr lang="en-US" sz="1800" b="1" dirty="0">
                <a:latin typeface="Calibri" charset="0"/>
                <a:ea typeface="Calibri" charset="0"/>
                <a:cs typeface="Calibri" charset="0"/>
              </a:rPr>
              <a:t>Knowledge base</a:t>
            </a:r>
          </a:p>
        </p:txBody>
      </p:sp>
    </p:spTree>
    <p:extLst>
      <p:ext uri="{BB962C8B-B14F-4D97-AF65-F5344CB8AC3E}">
        <p14:creationId xmlns:p14="http://schemas.microsoft.com/office/powerpoint/2010/main" val="5449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a:t>
            </a:r>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©2021,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4939848" y="3045878"/>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
        <p:nvSpPr>
          <p:cNvPr id="7" name="AutoShape 4"/>
          <p:cNvSpPr>
            <a:spLocks noChangeArrowheads="1"/>
          </p:cNvSpPr>
          <p:nvPr/>
        </p:nvSpPr>
        <p:spPr bwMode="auto">
          <a:xfrm>
            <a:off x="4723509" y="5915698"/>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charset="0"/>
                <a:ea typeface="Calibri" charset="0"/>
                <a:cs typeface="Calibri" charset="0"/>
              </a:rPr>
              <a:t>data</a:t>
            </a:r>
          </a:p>
        </p:txBody>
      </p:sp>
      <p:sp>
        <p:nvSpPr>
          <p:cNvPr id="12" name="Right Arrow 11"/>
          <p:cNvSpPr/>
          <p:nvPr/>
        </p:nvSpPr>
        <p:spPr bwMode="auto">
          <a:xfrm rot="5400000">
            <a:off x="4363520" y="4507992"/>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3" name="TextBox 12"/>
          <p:cNvSpPr txBox="1"/>
          <p:nvPr/>
        </p:nvSpPr>
        <p:spPr>
          <a:xfrm>
            <a:off x="420306" y="4127165"/>
            <a:ext cx="4111311" cy="3192019"/>
          </a:xfrm>
          <a:prstGeom prst="rect">
            <a:avLst/>
          </a:prstGeom>
          <a:noFill/>
        </p:spPr>
        <p:txBody>
          <a:bodyPr wrap="square" lIns="113148" tIns="56574" rIns="113148" bIns="56574" rtlCol="0">
            <a:spAutoFit/>
          </a:bodyPr>
          <a:lstStyle/>
          <a:p>
            <a:pPr algn="l"/>
            <a:r>
              <a:rPr lang="en-GB" sz="2500" b="1" dirty="0">
                <a:latin typeface="Calibri" charset="0"/>
                <a:ea typeface="Calibri" charset="0"/>
                <a:cs typeface="Calibri" charset="0"/>
              </a:rPr>
              <a:t>Model Usage</a:t>
            </a:r>
            <a:r>
              <a:rPr lang="en-GB" sz="2500" dirty="0">
                <a:latin typeface="Calibri" charset="0"/>
                <a:ea typeface="Calibri" charset="0"/>
                <a:cs typeface="Calibri" charset="0"/>
              </a:rPr>
              <a:t>: given a model, perform some task (downstream task)</a:t>
            </a:r>
          </a:p>
          <a:p>
            <a:pPr algn="l"/>
            <a:endParaRPr lang="en-GB" sz="2500" dirty="0">
              <a:latin typeface="Calibri" charset="0"/>
              <a:ea typeface="Calibri" charset="0"/>
              <a:cs typeface="Calibri" charset="0"/>
            </a:endParaRPr>
          </a:p>
          <a:p>
            <a:pPr algn="l"/>
            <a:endParaRPr lang="en-GB" sz="2500" dirty="0">
              <a:latin typeface="Calibri" charset="0"/>
              <a:ea typeface="Calibri" charset="0"/>
              <a:cs typeface="Calibri" charset="0"/>
            </a:endParaRPr>
          </a:p>
          <a:p>
            <a:pPr algn="l"/>
            <a:r>
              <a:rPr lang="en-GB" sz="2500" i="1" dirty="0">
                <a:latin typeface="Calibri" charset="0"/>
                <a:ea typeface="Calibri" charset="0"/>
                <a:cs typeface="Calibri" charset="0"/>
              </a:rPr>
              <a:t>Example:</a:t>
            </a:r>
          </a:p>
          <a:p>
            <a:pPr algn="l"/>
            <a:r>
              <a:rPr lang="en-GB" sz="2500" dirty="0">
                <a:latin typeface="Calibri" charset="0"/>
                <a:ea typeface="Calibri" charset="0"/>
                <a:cs typeface="Calibri" charset="0"/>
              </a:rPr>
              <a:t>Given road segments, find taxis that passed the road</a:t>
            </a:r>
          </a:p>
        </p:txBody>
      </p:sp>
      <p:sp>
        <p:nvSpPr>
          <p:cNvPr id="14" name="Right Arrow 13"/>
          <p:cNvSpPr/>
          <p:nvPr/>
        </p:nvSpPr>
        <p:spPr bwMode="auto">
          <a:xfrm rot="16200000">
            <a:off x="5205451" y="4507992"/>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6973454" y="4097000"/>
            <a:ext cx="4958039" cy="2807298"/>
          </a:xfrm>
          <a:prstGeom prst="rect">
            <a:avLst/>
          </a:prstGeom>
          <a:noFill/>
        </p:spPr>
        <p:txBody>
          <a:bodyPr wrap="square" lIns="113148" tIns="56574" rIns="113148" bIns="56574" rtlCol="0">
            <a:spAutoFit/>
          </a:bodyPr>
          <a:lstStyle/>
          <a:p>
            <a:pPr algn="l"/>
            <a:r>
              <a:rPr lang="en-GB" sz="2500" b="1" dirty="0">
                <a:latin typeface="Calibri" charset="0"/>
                <a:ea typeface="Calibri" charset="0"/>
                <a:cs typeface="Calibri" charset="0"/>
              </a:rPr>
              <a:t>Model Building</a:t>
            </a:r>
            <a:r>
              <a:rPr lang="en-GB" sz="2500" dirty="0">
                <a:latin typeface="Calibri" charset="0"/>
                <a:ea typeface="Calibri" charset="0"/>
                <a:cs typeface="Calibri" charset="0"/>
              </a:rPr>
              <a:t>: given data, find a model the matches the data</a:t>
            </a:r>
          </a:p>
          <a:p>
            <a:pPr algn="l"/>
            <a:endParaRPr lang="en-GB" sz="2500" dirty="0">
              <a:latin typeface="Calibri" charset="0"/>
              <a:ea typeface="Calibri" charset="0"/>
              <a:cs typeface="Calibri" charset="0"/>
            </a:endParaRPr>
          </a:p>
          <a:p>
            <a:pPr algn="l"/>
            <a:endParaRPr lang="en-GB" sz="2500" dirty="0">
              <a:latin typeface="Calibri" charset="0"/>
              <a:ea typeface="Calibri" charset="0"/>
              <a:cs typeface="Calibri" charset="0"/>
            </a:endParaRPr>
          </a:p>
          <a:p>
            <a:pPr algn="l"/>
            <a:r>
              <a:rPr lang="en-GB" sz="2500" i="1" dirty="0">
                <a:latin typeface="Calibri" charset="0"/>
                <a:ea typeface="Calibri" charset="0"/>
                <a:cs typeface="Calibri" charset="0"/>
              </a:rPr>
              <a:t>Example:</a:t>
            </a:r>
          </a:p>
          <a:p>
            <a:pPr algn="l"/>
            <a:r>
              <a:rPr lang="en-GB" sz="2500" dirty="0">
                <a:latin typeface="Calibri" charset="0"/>
                <a:ea typeface="Calibri" charset="0"/>
                <a:cs typeface="Calibri" charset="0"/>
              </a:rPr>
              <a:t>Given GPS traces, find places and road segments</a:t>
            </a:r>
          </a:p>
        </p:txBody>
      </p:sp>
      <p:pic>
        <p:nvPicPr>
          <p:cNvPr id="21" name="Picture 20"/>
          <p:cNvPicPr>
            <a:picLocks noChangeAspect="1"/>
          </p:cNvPicPr>
          <p:nvPr/>
        </p:nvPicPr>
        <p:blipFill>
          <a:blip r:embed="rId3"/>
          <a:stretch>
            <a:fillRect/>
          </a:stretch>
        </p:blipFill>
        <p:spPr>
          <a:xfrm>
            <a:off x="4629961" y="1548712"/>
            <a:ext cx="1964506" cy="1348131"/>
          </a:xfrm>
          <a:prstGeom prst="rect">
            <a:avLst/>
          </a:prstGeom>
        </p:spPr>
      </p:pic>
      <p:pic>
        <p:nvPicPr>
          <p:cNvPr id="3" name="Picture 2"/>
          <p:cNvPicPr>
            <a:picLocks noChangeAspect="1"/>
          </p:cNvPicPr>
          <p:nvPr/>
        </p:nvPicPr>
        <p:blipFill>
          <a:blip r:embed="rId4"/>
          <a:stretch>
            <a:fillRect/>
          </a:stretch>
        </p:blipFill>
        <p:spPr>
          <a:xfrm>
            <a:off x="5378344" y="6788793"/>
            <a:ext cx="748383" cy="665407"/>
          </a:xfrm>
          <a:prstGeom prst="rect">
            <a:avLst/>
          </a:prstGeom>
        </p:spPr>
      </p:pic>
      <p:sp>
        <p:nvSpPr>
          <p:cNvPr id="5" name="Rectangle 4">
            <a:extLst>
              <a:ext uri="{FF2B5EF4-FFF2-40B4-BE49-F238E27FC236}">
                <a16:creationId xmlns:a16="http://schemas.microsoft.com/office/drawing/2014/main" id="{ADB07D0F-0663-2C43-B82C-516BBE2BE2C8}"/>
              </a:ext>
            </a:extLst>
          </p:cNvPr>
          <p:cNvSpPr/>
          <p:nvPr/>
        </p:nvSpPr>
        <p:spPr>
          <a:xfrm>
            <a:off x="755055" y="1531796"/>
            <a:ext cx="2408131" cy="2308324"/>
          </a:xfrm>
          <a:prstGeom prst="rect">
            <a:avLst/>
          </a:prstGeom>
        </p:spPr>
        <p:txBody>
          <a:bodyPr wrap="square">
            <a:spAutoFit/>
          </a:bodyPr>
          <a:lstStyle/>
          <a:p>
            <a:r>
              <a:rPr lang="en-US" sz="2400" b="1" dirty="0">
                <a:latin typeface="Calibri" panose="020F0502020204030204" pitchFamily="34" charset="0"/>
                <a:cs typeface="Calibri" panose="020F0502020204030204" pitchFamily="34" charset="0"/>
              </a:rPr>
              <a:t>Tasks</a:t>
            </a:r>
            <a:endParaRPr lang="en-US" b="1"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Search</a:t>
            </a:r>
          </a:p>
          <a:p>
            <a:r>
              <a:rPr lang="en-US" dirty="0">
                <a:latin typeface="Calibri" panose="020F0502020204030204" pitchFamily="34" charset="0"/>
                <a:cs typeface="Calibri" panose="020F0502020204030204" pitchFamily="34" charset="0"/>
              </a:rPr>
              <a:t>Filtering</a:t>
            </a:r>
          </a:p>
          <a:p>
            <a:r>
              <a:rPr lang="en-US" dirty="0">
                <a:latin typeface="Calibri" panose="020F0502020204030204" pitchFamily="34" charset="0"/>
                <a:cs typeface="Calibri" panose="020F0502020204030204" pitchFamily="34" charset="0"/>
              </a:rPr>
              <a:t>Classification</a:t>
            </a:r>
          </a:p>
          <a:p>
            <a:r>
              <a:rPr lang="en-US" dirty="0">
                <a:latin typeface="Calibri" panose="020F0502020204030204" pitchFamily="34" charset="0"/>
                <a:cs typeface="Calibri" panose="020F0502020204030204" pitchFamily="34" charset="0"/>
              </a:rPr>
              <a:t>Prediction</a:t>
            </a:r>
          </a:p>
          <a:p>
            <a:r>
              <a:rPr lang="en-US" dirty="0">
                <a:latin typeface="Calibri" panose="020F0502020204030204" pitchFamily="34" charset="0"/>
                <a:cs typeface="Calibri" panose="020F0502020204030204" pitchFamily="34" charset="0"/>
              </a:rPr>
              <a:t>Recommendation</a:t>
            </a:r>
          </a:p>
          <a:p>
            <a:r>
              <a:rPr lang="en-US" dirty="0">
                <a:latin typeface="Calibri" panose="020F0502020204030204" pitchFamily="34" charset="0"/>
                <a:cs typeface="Calibri" panose="020F0502020204030204" pitchFamily="34" charset="0"/>
              </a:rPr>
              <a:t>Summarization</a:t>
            </a:r>
          </a:p>
          <a:p>
            <a:r>
              <a:rPr lang="en-US" dirty="0">
                <a:latin typeface="Calibri" panose="020F0502020204030204" pitchFamily="34" charset="0"/>
                <a:cs typeface="Calibri" panose="020F0502020204030204" pitchFamily="34" charset="0"/>
              </a:rPr>
              <a:t>Integration</a:t>
            </a:r>
          </a:p>
          <a:p>
            <a:r>
              <a:rPr lang="en-US" dirty="0">
                <a:latin typeface="Calibri" panose="020F0502020204030204" pitchFamily="34" charset="0"/>
                <a:cs typeface="Calibri" panose="020F0502020204030204" pitchFamily="34" charset="0"/>
              </a:rPr>
              <a:t>Question answering</a:t>
            </a:r>
          </a:p>
        </p:txBody>
      </p:sp>
    </p:spTree>
    <p:extLst>
      <p:ext uri="{BB962C8B-B14F-4D97-AF65-F5344CB8AC3E}">
        <p14:creationId xmlns:p14="http://schemas.microsoft.com/office/powerpoint/2010/main" val="4131257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5A778-00DD-2E49-9D3E-8F4EFCA28769}"/>
              </a:ext>
            </a:extLst>
          </p:cNvPr>
          <p:cNvSpPr>
            <a:spLocks noGrp="1"/>
          </p:cNvSpPr>
          <p:nvPr>
            <p:ph type="title"/>
          </p:nvPr>
        </p:nvSpPr>
        <p:spPr/>
        <p:txBody>
          <a:bodyPr/>
          <a:lstStyle/>
          <a:p>
            <a:r>
              <a:rPr lang="en-US" dirty="0"/>
              <a:t>Model Building</a:t>
            </a:r>
          </a:p>
        </p:txBody>
      </p:sp>
      <p:sp>
        <p:nvSpPr>
          <p:cNvPr id="3" name="Content Placeholder 2">
            <a:extLst>
              <a:ext uri="{FF2B5EF4-FFF2-40B4-BE49-F238E27FC236}">
                <a16:creationId xmlns:a16="http://schemas.microsoft.com/office/drawing/2014/main" id="{06A03413-FCBF-594E-87E6-4C3862411B67}"/>
              </a:ext>
            </a:extLst>
          </p:cNvPr>
          <p:cNvSpPr>
            <a:spLocks noGrp="1"/>
          </p:cNvSpPr>
          <p:nvPr>
            <p:ph idx="1"/>
          </p:nvPr>
        </p:nvSpPr>
        <p:spPr/>
        <p:txBody>
          <a:bodyPr/>
          <a:lstStyle/>
          <a:p>
            <a:r>
              <a:rPr lang="en-US" dirty="0"/>
              <a:t>Creating new models that “interpret” the data in novel ways.</a:t>
            </a:r>
          </a:p>
          <a:p>
            <a:r>
              <a:rPr lang="en-US" dirty="0"/>
              <a:t>Two flavors</a:t>
            </a:r>
          </a:p>
          <a:p>
            <a:pPr marL="571500" indent="-571500">
              <a:buFont typeface="Arial" panose="020B0604020202020204" pitchFamily="34" charset="0"/>
              <a:buChar char="•"/>
            </a:pPr>
            <a:r>
              <a:rPr lang="en-US" dirty="0"/>
              <a:t>Model building = creating representations in new domains</a:t>
            </a:r>
          </a:p>
          <a:p>
            <a:pPr marL="571500" indent="-571500">
              <a:buFont typeface="Arial" panose="020B0604020202020204" pitchFamily="34" charset="0"/>
              <a:buChar char="•"/>
            </a:pPr>
            <a:r>
              <a:rPr lang="en-US" dirty="0"/>
              <a:t>Model building = creating new functions/relations in the same domain</a:t>
            </a:r>
          </a:p>
          <a:p>
            <a:endParaRPr lang="en-US" dirty="0"/>
          </a:p>
        </p:txBody>
      </p:sp>
      <p:sp>
        <p:nvSpPr>
          <p:cNvPr id="4" name="Footer Placeholder 3">
            <a:extLst>
              <a:ext uri="{FF2B5EF4-FFF2-40B4-BE49-F238E27FC236}">
                <a16:creationId xmlns:a16="http://schemas.microsoft.com/office/drawing/2014/main" id="{052D4F2F-CACC-6644-98BC-0128B76C49A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7590843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C030-82AC-CD41-8581-8858FD641CEA}"/>
              </a:ext>
            </a:extLst>
          </p:cNvPr>
          <p:cNvSpPr>
            <a:spLocks noGrp="1"/>
          </p:cNvSpPr>
          <p:nvPr>
            <p:ph type="title"/>
          </p:nvPr>
        </p:nvSpPr>
        <p:spPr/>
        <p:txBody>
          <a:bodyPr/>
          <a:lstStyle/>
          <a:p>
            <a:r>
              <a:rPr lang="en-US" dirty="0"/>
              <a:t>Example: Trajectories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FBCE72-7B9F-B348-B8ED-623DFC9DDC48}"/>
                  </a:ext>
                </a:extLst>
              </p:cNvPr>
              <p:cNvSpPr>
                <a:spLocks noGrp="1"/>
              </p:cNvSpPr>
              <p:nvPr>
                <p:ph idx="1"/>
              </p:nvPr>
            </p:nvSpPr>
            <p:spPr>
              <a:xfrm>
                <a:off x="233048" y="1549485"/>
                <a:ext cx="11251199" cy="5809192"/>
              </a:xfrm>
            </p:spPr>
            <p:txBody>
              <a:bodyPr/>
              <a:lstStyle/>
              <a:p>
                <a:r>
                  <a:rPr lang="en-US" sz="3200" dirty="0"/>
                  <a:t>Original model: 	trajectory is a partial function </a:t>
                </a:r>
                <a14:m>
                  <m:oMath xmlns:m="http://schemas.openxmlformats.org/officeDocument/2006/math">
                    <m:r>
                      <a:rPr lang="fr-CH" sz="3300" i="1">
                        <a:latin typeface="Cambria Math" panose="02040503050406030204" pitchFamily="18" charset="0"/>
                      </a:rPr>
                      <m:t>𝑡𝑟</m:t>
                    </m:r>
                    <m:r>
                      <a:rPr lang="fr-CH" sz="3300" i="1">
                        <a:latin typeface="Cambria Math" panose="02040503050406030204" pitchFamily="18" charset="0"/>
                      </a:rPr>
                      <m:t>:</m:t>
                    </m:r>
                    <m:r>
                      <a:rPr lang="fr-CH" sz="3300" i="1">
                        <a:latin typeface="Cambria Math" panose="02040503050406030204" pitchFamily="18" charset="0"/>
                      </a:rPr>
                      <m:t>𝑇</m:t>
                    </m:r>
                    <m:r>
                      <a:rPr lang="fr-CH" sz="3300" i="1">
                        <a:latin typeface="Cambria Math" panose="02040503050406030204" pitchFamily="18" charset="0"/>
                        <a:ea typeface="Cambria Math" panose="02040503050406030204" pitchFamily="18" charset="0"/>
                      </a:rPr>
                      <m:t>→</m:t>
                    </m:r>
                    <m:r>
                      <a:rPr lang="fr-CH" sz="3300" i="1">
                        <a:latin typeface="Cambria Math" panose="02040503050406030204" pitchFamily="18" charset="0"/>
                        <a:ea typeface="Cambria Math" panose="02040503050406030204" pitchFamily="18" charset="0"/>
                      </a:rPr>
                      <m:t>𝑆</m:t>
                    </m:r>
                  </m:oMath>
                </a14:m>
                <a:endParaRPr lang="en-US" sz="3200" baseline="30000" dirty="0"/>
              </a:p>
              <a:p>
                <a:r>
                  <a:rPr lang="en-US" sz="3200" dirty="0"/>
                  <a:t>New Models</a:t>
                </a:r>
              </a:p>
              <a:p>
                <a:pPr marL="457200" indent="-457200">
                  <a:buFont typeface="Arial" panose="020B0604020202020204" pitchFamily="34" charset="0"/>
                  <a:buChar char="•"/>
                </a:pPr>
                <a:r>
                  <a:rPr lang="en-US" sz="3200" dirty="0"/>
                  <a:t>Interpolation: </a:t>
                </a:r>
                <a14:m>
                  <m:oMath xmlns:m="http://schemas.openxmlformats.org/officeDocument/2006/math">
                    <m:sSub>
                      <m:sSubPr>
                        <m:ctrlPr>
                          <a:rPr lang="fr-CH" sz="3200" i="1">
                            <a:latin typeface="Cambria Math" panose="02040503050406030204" pitchFamily="18" charset="0"/>
                          </a:rPr>
                        </m:ctrlPr>
                      </m:sSubPr>
                      <m:e>
                        <m:r>
                          <a:rPr lang="fr-CH" sz="3200" i="1">
                            <a:latin typeface="Cambria Math" panose="02040503050406030204" pitchFamily="18" charset="0"/>
                          </a:rPr>
                          <m:t>𝑡𝑟</m:t>
                        </m:r>
                      </m:e>
                      <m:sub>
                        <m:r>
                          <a:rPr lang="fr-CH" sz="3200" i="1">
                            <a:latin typeface="Cambria Math" panose="02040503050406030204" pitchFamily="18" charset="0"/>
                          </a:rPr>
                          <m:t>𝑖𝑛𝑡</m:t>
                        </m:r>
                      </m:sub>
                    </m:sSub>
                    <m:r>
                      <a:rPr lang="fr-CH" sz="3200" i="1">
                        <a:latin typeface="Cambria Math" panose="02040503050406030204" pitchFamily="18" charset="0"/>
                      </a:rPr>
                      <m:t>:</m:t>
                    </m:r>
                    <m:r>
                      <a:rPr lang="fr-CH" sz="3200" i="1">
                        <a:latin typeface="Cambria Math" panose="02040503050406030204" pitchFamily="18" charset="0"/>
                      </a:rPr>
                      <m:t>𝑇</m:t>
                    </m:r>
                    <m:r>
                      <a:rPr lang="fr-CH" sz="3200" i="1">
                        <a:latin typeface="Cambria Math" panose="02040503050406030204" pitchFamily="18" charset="0"/>
                        <a:ea typeface="Cambria Math" panose="02040503050406030204" pitchFamily="18" charset="0"/>
                      </a:rPr>
                      <m:t>→</m:t>
                    </m:r>
                    <m:r>
                      <a:rPr lang="fr-CH" sz="3200" i="1">
                        <a:latin typeface="Cambria Math" panose="02040503050406030204" pitchFamily="18" charset="0"/>
                        <a:ea typeface="Cambria Math" panose="02040503050406030204" pitchFamily="18" charset="0"/>
                      </a:rPr>
                      <m:t>𝑆</m:t>
                    </m:r>
                    <m:r>
                      <a:rPr lang="fr-CH" sz="3200" i="1">
                        <a:latin typeface="Cambria Math" panose="02040503050406030204" pitchFamily="18" charset="0"/>
                        <a:ea typeface="Cambria Math" panose="02040503050406030204" pitchFamily="18" charset="0"/>
                      </a:rPr>
                      <m:t> </m:t>
                    </m:r>
                  </m:oMath>
                </a14:m>
                <a:r>
                  <a:rPr lang="en-US" sz="3200" dirty="0"/>
                  <a:t>(same domains)</a:t>
                </a:r>
              </a:p>
              <a:p>
                <a:pPr marL="457200" indent="-457200">
                  <a:buFont typeface="Arial" panose="020B0604020202020204" pitchFamily="34" charset="0"/>
                  <a:buChar char="•"/>
                </a:pPr>
                <a:r>
                  <a:rPr lang="en-US" sz="3200" dirty="0"/>
                  <a:t>Extracting trips: </a:t>
                </a:r>
                <a:br>
                  <a:rPr lang="en-US" sz="3200" dirty="0"/>
                </a:br>
                <a14:m>
                  <m:oMath xmlns:m="http://schemas.openxmlformats.org/officeDocument/2006/math">
                    <m:r>
                      <a:rPr lang="en-US" sz="3200" i="1" dirty="0" smtClean="0">
                        <a:latin typeface="Cambria Math" panose="02040503050406030204" pitchFamily="18" charset="0"/>
                      </a:rPr>
                      <m:t>𝑡𝑟𝑖𝑝</m:t>
                    </m:r>
                    <m:r>
                      <a:rPr lang="en-US" sz="3200" i="1" dirty="0" smtClean="0">
                        <a:latin typeface="Cambria Math" panose="02040503050406030204" pitchFamily="18" charset="0"/>
                      </a:rPr>
                      <m:t> = (</m:t>
                    </m:r>
                    <m:sSub>
                      <m:sSubPr>
                        <m:ctrlPr>
                          <a:rPr lang="en-US" sz="3200" i="1" dirty="0" smtClean="0">
                            <a:latin typeface="Cambria Math" panose="02040503050406030204" pitchFamily="18" charset="0"/>
                          </a:rPr>
                        </m:ctrlPr>
                      </m:sSubPr>
                      <m:e>
                        <m:r>
                          <a:rPr lang="fr-CH" sz="3200" b="0" i="1" dirty="0" smtClean="0">
                            <a:latin typeface="Cambria Math" panose="02040503050406030204" pitchFamily="18" charset="0"/>
                          </a:rPr>
                          <m:t>𝑡</m:t>
                        </m:r>
                      </m:e>
                      <m:sub>
                        <m:r>
                          <a:rPr lang="fr-CH" sz="3200" b="0" i="1" dirty="0" smtClean="0">
                            <a:latin typeface="Cambria Math" panose="02040503050406030204" pitchFamily="18" charset="0"/>
                          </a:rPr>
                          <m:t>𝑠𝑡𝑎𝑟𝑡</m:t>
                        </m:r>
                      </m:sub>
                    </m:sSub>
                    <m:r>
                      <a:rPr lang="fr-CH" sz="3200" b="0" i="1" dirty="0" smtClean="0">
                        <a:latin typeface="Cambria Math" panose="02040503050406030204" pitchFamily="18" charset="0"/>
                      </a:rPr>
                      <m:t>,</m:t>
                    </m:r>
                    <m:sSub>
                      <m:sSubPr>
                        <m:ctrlPr>
                          <a:rPr lang="en-US" sz="3200" i="1" dirty="0">
                            <a:latin typeface="Cambria Math" panose="02040503050406030204" pitchFamily="18" charset="0"/>
                          </a:rPr>
                        </m:ctrlPr>
                      </m:sSubPr>
                      <m:e>
                        <m:r>
                          <a:rPr lang="fr-CH" sz="3200" i="1" dirty="0">
                            <a:latin typeface="Cambria Math" panose="02040503050406030204" pitchFamily="18" charset="0"/>
                          </a:rPr>
                          <m:t>𝑡</m:t>
                        </m:r>
                      </m:e>
                      <m:sub>
                        <m:r>
                          <a:rPr lang="fr-CH" sz="3200" b="0" i="1" dirty="0" smtClean="0">
                            <a:latin typeface="Cambria Math" panose="02040503050406030204" pitchFamily="18" charset="0"/>
                          </a:rPr>
                          <m:t>𝑒𝑛𝑑</m:t>
                        </m:r>
                      </m:sub>
                    </m:sSub>
                    <m:r>
                      <a:rPr lang="fr-CH" sz="3200" i="1" dirty="0">
                        <a:latin typeface="Cambria Math" panose="02040503050406030204" pitchFamily="18" charset="0"/>
                      </a:rPr>
                      <m:t>,</m:t>
                    </m:r>
                    <m:sSub>
                      <m:sSubPr>
                        <m:ctrlPr>
                          <a:rPr lang="en-US" sz="3200" i="1" dirty="0">
                            <a:latin typeface="Cambria Math" panose="02040503050406030204" pitchFamily="18" charset="0"/>
                          </a:rPr>
                        </m:ctrlPr>
                      </m:sSubPr>
                      <m:e>
                        <m:r>
                          <a:rPr lang="fr-CH" sz="3200" b="0" i="1" dirty="0" smtClean="0">
                            <a:latin typeface="Cambria Math" panose="02040503050406030204" pitchFamily="18" charset="0"/>
                          </a:rPr>
                          <m:t>𝑠</m:t>
                        </m:r>
                      </m:e>
                      <m:sub>
                        <m:r>
                          <a:rPr lang="fr-CH" sz="3200" i="1" dirty="0">
                            <a:latin typeface="Cambria Math" panose="02040503050406030204" pitchFamily="18" charset="0"/>
                          </a:rPr>
                          <m:t>𝑠𝑡𝑎𝑟𝑡</m:t>
                        </m:r>
                      </m:sub>
                    </m:sSub>
                    <m:r>
                      <a:rPr lang="fr-CH" sz="3200" i="1" dirty="0">
                        <a:latin typeface="Cambria Math" panose="02040503050406030204" pitchFamily="18" charset="0"/>
                      </a:rPr>
                      <m:t>,</m:t>
                    </m:r>
                    <m:sSub>
                      <m:sSubPr>
                        <m:ctrlPr>
                          <a:rPr lang="en-US" sz="3200" i="1" dirty="0">
                            <a:latin typeface="Cambria Math" panose="02040503050406030204" pitchFamily="18" charset="0"/>
                          </a:rPr>
                        </m:ctrlPr>
                      </m:sSubPr>
                      <m:e>
                        <m:r>
                          <a:rPr lang="fr-CH" sz="3200" b="0" i="1" dirty="0" smtClean="0">
                            <a:latin typeface="Cambria Math" panose="02040503050406030204" pitchFamily="18" charset="0"/>
                          </a:rPr>
                          <m:t>𝑠</m:t>
                        </m:r>
                      </m:e>
                      <m:sub>
                        <m:r>
                          <a:rPr lang="fr-CH" sz="3200" i="1" dirty="0">
                            <a:latin typeface="Cambria Math" panose="02040503050406030204" pitchFamily="18" charset="0"/>
                          </a:rPr>
                          <m:t>𝑠𝑡𝑎𝑟𝑡</m:t>
                        </m:r>
                      </m:sub>
                    </m:sSub>
                    <m:r>
                      <a:rPr lang="en-US" sz="3200" i="1" dirty="0" smtClean="0">
                        <a:latin typeface="Cambria Math" panose="02040503050406030204" pitchFamily="18" charset="0"/>
                      </a:rPr>
                      <m:t>) </m:t>
                    </m:r>
                    <m:r>
                      <a:rPr lang="en-US" sz="3200" i="1" dirty="0" smtClean="0">
                        <a:latin typeface="Cambria Math" panose="02040503050406030204" pitchFamily="18" charset="0"/>
                        <a:ea typeface="Cambria Math" panose="02040503050406030204" pitchFamily="18" charset="0"/>
                      </a:rPr>
                      <m:t>∈</m:t>
                    </m:r>
                    <m:r>
                      <a:rPr lang="en-US" sz="3200" i="1" dirty="0">
                        <a:latin typeface="Cambria Math" panose="02040503050406030204" pitchFamily="18" charset="0"/>
                      </a:rPr>
                      <m:t> </m:t>
                    </m:r>
                    <m:r>
                      <a:rPr lang="en-US" sz="3200" i="1" dirty="0" smtClean="0">
                        <a:latin typeface="Cambria Math" panose="02040503050406030204" pitchFamily="18" charset="0"/>
                      </a:rPr>
                      <m:t>𝑇</m:t>
                    </m:r>
                    <m:r>
                      <a:rPr lang="en-US" sz="3200" i="1" dirty="0">
                        <a:latin typeface="Cambria Math" panose="02040503050406030204" pitchFamily="18" charset="0"/>
                        <a:ea typeface="Cambria Math" panose="02040503050406030204" pitchFamily="18" charset="0"/>
                      </a:rPr>
                      <m:t>×</m:t>
                    </m:r>
                    <m:r>
                      <a:rPr lang="en-US" sz="3200" i="1" dirty="0" smtClean="0">
                        <a:latin typeface="Cambria Math" panose="02040503050406030204" pitchFamily="18" charset="0"/>
                      </a:rPr>
                      <m:t>𝑇</m:t>
                    </m:r>
                    <m:r>
                      <a:rPr lang="en-US" sz="3200" i="1" dirty="0">
                        <a:latin typeface="Cambria Math" panose="02040503050406030204" pitchFamily="18" charset="0"/>
                        <a:ea typeface="Cambria Math" panose="02040503050406030204" pitchFamily="18" charset="0"/>
                      </a:rPr>
                      <m:t>×</m:t>
                    </m:r>
                    <m:r>
                      <a:rPr lang="en-US" sz="3200" i="1" dirty="0" smtClean="0">
                        <a:latin typeface="Cambria Math" panose="02040503050406030204" pitchFamily="18" charset="0"/>
                      </a:rPr>
                      <m:t>𝑆</m:t>
                    </m:r>
                    <m:r>
                      <a:rPr lang="en-US" sz="3200" i="1" dirty="0">
                        <a:latin typeface="Cambria Math" panose="02040503050406030204" pitchFamily="18" charset="0"/>
                        <a:ea typeface="Cambria Math" panose="02040503050406030204" pitchFamily="18" charset="0"/>
                      </a:rPr>
                      <m:t>×</m:t>
                    </m:r>
                    <m:r>
                      <a:rPr lang="en-US" sz="3200" i="1" dirty="0" smtClean="0">
                        <a:latin typeface="Cambria Math" panose="02040503050406030204" pitchFamily="18" charset="0"/>
                      </a:rPr>
                      <m:t>𝑆</m:t>
                    </m:r>
                  </m:oMath>
                </a14:m>
                <a:r>
                  <a:rPr lang="en-US" sz="2700" dirty="0"/>
                  <a:t>		</a:t>
                </a:r>
                <a:endParaRPr lang="en-US" sz="3200" dirty="0"/>
              </a:p>
              <a:p>
                <a:pPr marL="1376526" lvl="1" indent="-457200">
                  <a:buFont typeface="Arial" panose="020B0604020202020204" pitchFamily="34" charset="0"/>
                  <a:buChar char="•"/>
                </a:pPr>
                <a:r>
                  <a:rPr lang="en-US" sz="2700" dirty="0"/>
                  <a:t>The </a:t>
                </a:r>
                <a:r>
                  <a:rPr lang="fr-CH" sz="2700" dirty="0"/>
                  <a:t>trips </a:t>
                </a:r>
                <a:r>
                  <a:rPr lang="fr-CH" sz="2700" dirty="0" err="1"/>
                  <a:t>can</a:t>
                </a:r>
                <a:r>
                  <a:rPr lang="fr-CH" sz="2700" dirty="0"/>
                  <a:t> </a:t>
                </a:r>
                <a:r>
                  <a:rPr lang="fr-CH" sz="2700" dirty="0" err="1"/>
                  <a:t>be</a:t>
                </a:r>
                <a:r>
                  <a:rPr lang="en-US" sz="2700" dirty="0"/>
                  <a:t> obtained by analyzing the velocity of position data</a:t>
                </a:r>
              </a:p>
              <a:p>
                <a:endParaRPr lang="en-US" sz="3200" dirty="0"/>
              </a:p>
              <a:p>
                <a:endParaRPr lang="en-US" sz="3200" dirty="0"/>
              </a:p>
              <a:p>
                <a:endParaRPr lang="en-US" sz="3200" dirty="0"/>
              </a:p>
              <a:p>
                <a:r>
                  <a:rPr lang="en-US" sz="3200" dirty="0"/>
                  <a:t>Methods: Data mining, Machine Learning, Rules, Statistics</a:t>
                </a:r>
              </a:p>
              <a:p>
                <a:endParaRPr lang="en-US" sz="3200" dirty="0"/>
              </a:p>
            </p:txBody>
          </p:sp>
        </mc:Choice>
        <mc:Fallback xmlns="">
          <p:sp>
            <p:nvSpPr>
              <p:cNvPr id="3" name="Content Placeholder 2">
                <a:extLst>
                  <a:ext uri="{FF2B5EF4-FFF2-40B4-BE49-F238E27FC236}">
                    <a16:creationId xmlns:a16="http://schemas.microsoft.com/office/drawing/2014/main" id="{EFFBCE72-7B9F-B348-B8ED-623DFC9DDC48}"/>
                  </a:ext>
                </a:extLst>
              </p:cNvPr>
              <p:cNvSpPr>
                <a:spLocks noGrp="1" noRot="1" noChangeAspect="1" noMove="1" noResize="1" noEditPoints="1" noAdjustHandles="1" noChangeArrowheads="1" noChangeShapeType="1" noTextEdit="1"/>
              </p:cNvSpPr>
              <p:nvPr>
                <p:ph idx="1"/>
              </p:nvPr>
            </p:nvSpPr>
            <p:spPr>
              <a:xfrm>
                <a:off x="233048" y="1549485"/>
                <a:ext cx="11251199" cy="5809192"/>
              </a:xfrm>
              <a:blipFill>
                <a:blip r:embed="rId3"/>
                <a:stretch>
                  <a:fillRect l="-1015" t="-1092" b="-65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F848FC5-B059-D341-A552-81396A49B66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a:extLst>
              <a:ext uri="{FF2B5EF4-FFF2-40B4-BE49-F238E27FC236}">
                <a16:creationId xmlns:a16="http://schemas.microsoft.com/office/drawing/2014/main" id="{DB907EAD-5459-8546-815C-B095DE7279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103" y="4981084"/>
            <a:ext cx="3816424" cy="841613"/>
          </a:xfrm>
          <a:prstGeom prst="rect">
            <a:avLst/>
          </a:prstGeom>
        </p:spPr>
      </p:pic>
      <p:pic>
        <p:nvPicPr>
          <p:cNvPr id="6" name="Picture 5">
            <a:extLst>
              <a:ext uri="{FF2B5EF4-FFF2-40B4-BE49-F238E27FC236}">
                <a16:creationId xmlns:a16="http://schemas.microsoft.com/office/drawing/2014/main" id="{037453B1-2CCB-974A-AC28-31CAEEC32A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743" y="4981084"/>
            <a:ext cx="3168352" cy="895404"/>
          </a:xfrm>
          <a:prstGeom prst="rect">
            <a:avLst/>
          </a:prstGeom>
        </p:spPr>
      </p:pic>
      <p:sp>
        <p:nvSpPr>
          <p:cNvPr id="7" name="Right Arrow 6">
            <a:extLst>
              <a:ext uri="{FF2B5EF4-FFF2-40B4-BE49-F238E27FC236}">
                <a16:creationId xmlns:a16="http://schemas.microsoft.com/office/drawing/2014/main" id="{E4022120-3D62-B34B-9C4B-83FB88F464CB}"/>
              </a:ext>
            </a:extLst>
          </p:cNvPr>
          <p:cNvSpPr/>
          <p:nvPr/>
        </p:nvSpPr>
        <p:spPr bwMode="auto">
          <a:xfrm>
            <a:off x="5291559" y="5256956"/>
            <a:ext cx="1152128" cy="432048"/>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870652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Models generate New Data</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087" y="2525997"/>
            <a:ext cx="3816424"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464" y="4323836"/>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087" y="5977036"/>
            <a:ext cx="3607107" cy="780759"/>
          </a:xfrm>
          <a:prstGeom prst="rect">
            <a:avLst/>
          </a:prstGeom>
        </p:spPr>
      </p:pic>
      <p:sp>
        <p:nvSpPr>
          <p:cNvPr id="8" name="TextBox 7"/>
          <p:cNvSpPr txBox="1"/>
          <p:nvPr/>
        </p:nvSpPr>
        <p:spPr>
          <a:xfrm>
            <a:off x="800152" y="1535172"/>
            <a:ext cx="4278736" cy="523220"/>
          </a:xfrm>
          <a:prstGeom prst="rect">
            <a:avLst/>
          </a:prstGeom>
          <a:noFill/>
        </p:spPr>
        <p:txBody>
          <a:bodyPr wrap="none" rtlCol="0">
            <a:spAutoFit/>
          </a:bodyPr>
          <a:lstStyle/>
          <a:p>
            <a:r>
              <a:rPr lang="en-US" sz="2800" dirty="0">
                <a:latin typeface="Calibri" charset="0"/>
                <a:ea typeface="Calibri" charset="0"/>
                <a:cs typeface="Calibri" charset="0"/>
              </a:rPr>
              <a:t>Model (Information System)</a:t>
            </a:r>
          </a:p>
        </p:txBody>
      </p:sp>
      <p:sp>
        <p:nvSpPr>
          <p:cNvPr id="9" name="TextBox 8"/>
          <p:cNvSpPr txBox="1"/>
          <p:nvPr/>
        </p:nvSpPr>
        <p:spPr>
          <a:xfrm>
            <a:off x="7252456" y="1535172"/>
            <a:ext cx="4180632" cy="523220"/>
          </a:xfrm>
          <a:prstGeom prst="rect">
            <a:avLst/>
          </a:prstGeom>
          <a:noFill/>
        </p:spPr>
        <p:txBody>
          <a:bodyPr wrap="none" rtlCol="0">
            <a:spAutoFit/>
          </a:bodyPr>
          <a:lstStyle/>
          <a:p>
            <a:r>
              <a:rPr lang="en-US" sz="2800" dirty="0">
                <a:latin typeface="Calibri" charset="0"/>
                <a:ea typeface="Calibri" charset="0"/>
                <a:cs typeface="Calibri" charset="0"/>
              </a:rPr>
              <a:t>Data (as represented in DB)</a:t>
            </a:r>
          </a:p>
        </p:txBody>
      </p:sp>
      <p:graphicFrame>
        <p:nvGraphicFramePr>
          <p:cNvPr id="10" name="Table 9"/>
          <p:cNvGraphicFramePr>
            <a:graphicFrameLocks noGrp="1"/>
          </p:cNvGraphicFramePr>
          <p:nvPr>
            <p:extLst/>
          </p:nvPr>
        </p:nvGraphicFramePr>
        <p:xfrm>
          <a:off x="7163767" y="2116545"/>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t</a:t>
                      </a:r>
                      <a:endParaRPr lang="fr-FR" sz="1800" dirty="0">
                        <a:latin typeface="Calibri"/>
                        <a:cs typeface="Calibri"/>
                      </a:endParaRP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5:00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14</a:t>
                      </a:r>
                    </a:p>
                  </a:txBody>
                  <a:tcPr marL="118793" marR="118793" marT="52811" marB="52811"/>
                </a:tc>
                <a:tc>
                  <a:txBody>
                    <a:bodyPr/>
                    <a:lstStyle/>
                    <a:p>
                      <a:r>
                        <a:rPr lang="fr-FR" sz="1800" dirty="0">
                          <a:latin typeface="Calibri"/>
                          <a:cs typeface="Calibri"/>
                        </a:rPr>
                        <a:t>5:01</a:t>
                      </a: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5:02</a:t>
                      </a:r>
                    </a:p>
                  </a:txBody>
                  <a:tcPr marL="118793" marR="118793" marT="52811" marB="52811"/>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436694583"/>
              </p:ext>
            </p:extLst>
          </p:nvPr>
        </p:nvGraphicFramePr>
        <p:xfrm>
          <a:off x="6534455" y="4078282"/>
          <a:ext cx="4877785" cy="1139826"/>
        </p:xfrm>
        <a:graphic>
          <a:graphicData uri="http://schemas.openxmlformats.org/drawingml/2006/table">
            <a:tbl>
              <a:tblPr firstRow="1" bandRow="1">
                <a:tableStyleId>{5FD0F851-EC5A-4D38-B0AD-8093EC10F338}</a:tableStyleId>
              </a:tblPr>
              <a:tblGrid>
                <a:gridCol w="975557">
                  <a:extLst>
                    <a:ext uri="{9D8B030D-6E8A-4147-A177-3AD203B41FA5}">
                      <a16:colId xmlns:a16="http://schemas.microsoft.com/office/drawing/2014/main" val="20000"/>
                    </a:ext>
                  </a:extLst>
                </a:gridCol>
                <a:gridCol w="975557">
                  <a:extLst>
                    <a:ext uri="{9D8B030D-6E8A-4147-A177-3AD203B41FA5}">
                      <a16:colId xmlns:a16="http://schemas.microsoft.com/office/drawing/2014/main" val="20001"/>
                    </a:ext>
                  </a:extLst>
                </a:gridCol>
                <a:gridCol w="975557">
                  <a:extLst>
                    <a:ext uri="{9D8B030D-6E8A-4147-A177-3AD203B41FA5}">
                      <a16:colId xmlns:a16="http://schemas.microsoft.com/office/drawing/2014/main" val="20002"/>
                    </a:ext>
                  </a:extLst>
                </a:gridCol>
                <a:gridCol w="975557">
                  <a:extLst>
                    <a:ext uri="{9D8B030D-6E8A-4147-A177-3AD203B41FA5}">
                      <a16:colId xmlns:a16="http://schemas.microsoft.com/office/drawing/2014/main" val="20003"/>
                    </a:ext>
                  </a:extLst>
                </a:gridCol>
                <a:gridCol w="975557">
                  <a:extLst>
                    <a:ext uri="{9D8B030D-6E8A-4147-A177-3AD203B41FA5}">
                      <a16:colId xmlns:a16="http://schemas.microsoft.com/office/drawing/2014/main" val="116717358"/>
                    </a:ext>
                  </a:extLst>
                </a:gridCol>
              </a:tblGrid>
              <a:tr h="292073">
                <a:tc>
                  <a:txBody>
                    <a:bodyPr/>
                    <a:lstStyle/>
                    <a:p>
                      <a:r>
                        <a:rPr lang="fr-FR" sz="1800" dirty="0">
                          <a:latin typeface="Calibri"/>
                          <a:cs typeface="Calibri"/>
                        </a:rPr>
                        <a:t>place</a:t>
                      </a:r>
                    </a:p>
                  </a:txBody>
                  <a:tcPr marL="118793" marR="118793" marT="52811" marB="52811"/>
                </a:tc>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start</a:t>
                      </a:r>
                      <a:endParaRPr lang="fr-FR" sz="1800" dirty="0">
                        <a:latin typeface="Calibri"/>
                        <a:cs typeface="Calibri"/>
                      </a:endParaRPr>
                    </a:p>
                  </a:txBody>
                  <a:tcPr marL="118793" marR="118793" marT="52811" marB="52811"/>
                </a:tc>
                <a:tc>
                  <a:txBody>
                    <a:bodyPr/>
                    <a:lstStyle/>
                    <a:p>
                      <a:r>
                        <a:rPr lang="fr-FR" sz="1800" dirty="0">
                          <a:latin typeface="Calibri"/>
                          <a:cs typeface="Calibri"/>
                        </a:rPr>
                        <a:t>end</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p111</a:t>
                      </a:r>
                    </a:p>
                  </a:txBody>
                  <a:tcPr marL="118793" marR="118793" marT="52811" marB="52811"/>
                </a:tc>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2:00</a:t>
                      </a:r>
                    </a:p>
                  </a:txBody>
                  <a:tcPr marL="118793" marR="118793" marT="52811" marB="52811"/>
                </a:tc>
                <a:tc>
                  <a:txBody>
                    <a:bodyPr/>
                    <a:lstStyle/>
                    <a:p>
                      <a:r>
                        <a:rPr lang="fr-FR" sz="1800" dirty="0">
                          <a:latin typeface="Calibri"/>
                          <a:cs typeface="Calibri"/>
                        </a:rPr>
                        <a:t>2:10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p112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2:25</a:t>
                      </a:r>
                    </a:p>
                  </a:txBody>
                  <a:tcPr marL="118793" marR="118793" marT="52811" marB="52811"/>
                </a:tc>
                <a:tc>
                  <a:txBody>
                    <a:bodyPr/>
                    <a:lstStyle/>
                    <a:p>
                      <a:r>
                        <a:rPr lang="fr-FR" sz="1800" dirty="0">
                          <a:latin typeface="Calibri"/>
                          <a:cs typeface="Calibri"/>
                        </a:rPr>
                        <a:t>2:30</a:t>
                      </a:r>
                    </a:p>
                  </a:txBody>
                  <a:tcPr marL="118793" marR="118793" marT="52811" marB="52811"/>
                </a:tc>
                <a:extLst>
                  <a:ext uri="{0D108BD9-81ED-4DB2-BD59-A6C34878D82A}">
                    <a16:rowId xmlns:a16="http://schemas.microsoft.com/office/drawing/2014/main" val="10002"/>
                  </a:ext>
                </a:extLst>
              </a:tr>
            </a:tbl>
          </a:graphicData>
        </a:graphic>
      </p:graphicFrame>
      <p:graphicFrame>
        <p:nvGraphicFramePr>
          <p:cNvPr id="13" name="Table 12"/>
          <p:cNvGraphicFramePr>
            <a:graphicFrameLocks noGrp="1"/>
          </p:cNvGraphicFramePr>
          <p:nvPr>
            <p:extLst/>
          </p:nvPr>
        </p:nvGraphicFramePr>
        <p:xfrm>
          <a:off x="7019751" y="5639899"/>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err="1">
                          <a:latin typeface="Calibri"/>
                          <a:cs typeface="Calibri"/>
                        </a:rPr>
                        <a:t>Subject</a:t>
                      </a:r>
                      <a:endParaRPr lang="fr-FR" sz="1800" dirty="0">
                        <a:latin typeface="Calibri"/>
                        <a:cs typeface="Calibri"/>
                      </a:endParaRPr>
                    </a:p>
                  </a:txBody>
                  <a:tcPr marL="118793" marR="118793" marT="52811" marB="52811"/>
                </a:tc>
                <a:tc>
                  <a:txBody>
                    <a:bodyPr/>
                    <a:lstStyle/>
                    <a:p>
                      <a:r>
                        <a:rPr lang="fr-FR" sz="1800" dirty="0">
                          <a:latin typeface="Calibri"/>
                          <a:cs typeface="Calibri"/>
                        </a:rPr>
                        <a:t>Relation</a:t>
                      </a:r>
                    </a:p>
                  </a:txBody>
                  <a:tcPr marL="118793" marR="118793" marT="52811" marB="52811"/>
                </a:tc>
                <a:tc>
                  <a:txBody>
                    <a:bodyPr/>
                    <a:lstStyle/>
                    <a:p>
                      <a:r>
                        <a:rPr lang="fr-FR" sz="1800" dirty="0">
                          <a:latin typeface="Calibri"/>
                          <a:cs typeface="Calibri"/>
                        </a:rPr>
                        <a:t>Object</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home</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a:latin typeface="Calibri"/>
                          <a:cs typeface="Calibri"/>
                        </a:rPr>
                        <a:t>Place</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bus</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err="1">
                          <a:latin typeface="Calibri"/>
                          <a:cs typeface="Calibri"/>
                        </a:rPr>
                        <a:t>Vehicle</a:t>
                      </a:r>
                      <a:endParaRPr lang="fr-FR" sz="1800" dirty="0">
                        <a:latin typeface="Calibri"/>
                        <a:cs typeface="Calibri"/>
                      </a:endParaRP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Bob</a:t>
                      </a:r>
                    </a:p>
                  </a:txBody>
                  <a:tcPr marL="118793" marR="118793" marT="52811" marB="52811"/>
                </a:tc>
                <a:tc>
                  <a:txBody>
                    <a:bodyPr/>
                    <a:lstStyle/>
                    <a:p>
                      <a:r>
                        <a:rPr lang="fr-FR" sz="1800" dirty="0">
                          <a:latin typeface="Calibri"/>
                          <a:cs typeface="Calibri"/>
                        </a:rPr>
                        <a:t>ISAT</a:t>
                      </a:r>
                    </a:p>
                  </a:txBody>
                  <a:tcPr marL="118793" marR="118793" marT="52811" marB="52811"/>
                </a:tc>
                <a:tc>
                  <a:txBody>
                    <a:bodyPr/>
                    <a:lstStyle/>
                    <a:p>
                      <a:r>
                        <a:rPr lang="fr-FR" sz="1800" dirty="0">
                          <a:latin typeface="Calibri"/>
                          <a:cs typeface="Calibri"/>
                        </a:rPr>
                        <a:t>home</a:t>
                      </a:r>
                    </a:p>
                  </a:txBody>
                  <a:tcPr marL="118793" marR="118793" marT="52811" marB="52811"/>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472257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Models generate New Data</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68" y="2412941"/>
            <a:ext cx="3566373"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638" y="4260613"/>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261" y="6318712"/>
            <a:ext cx="3607107" cy="780759"/>
          </a:xfrm>
          <a:prstGeom prst="rect">
            <a:avLst/>
          </a:prstGeom>
        </p:spPr>
      </p:pic>
      <p:sp>
        <p:nvSpPr>
          <p:cNvPr id="8" name="TextBox 7"/>
          <p:cNvSpPr txBox="1"/>
          <p:nvPr/>
        </p:nvSpPr>
        <p:spPr>
          <a:xfrm>
            <a:off x="156261" y="1535172"/>
            <a:ext cx="4278736" cy="523220"/>
          </a:xfrm>
          <a:prstGeom prst="rect">
            <a:avLst/>
          </a:prstGeom>
          <a:noFill/>
        </p:spPr>
        <p:txBody>
          <a:bodyPr wrap="none" rtlCol="0">
            <a:spAutoFit/>
          </a:bodyPr>
          <a:lstStyle/>
          <a:p>
            <a:r>
              <a:rPr lang="en-US" sz="2800" dirty="0">
                <a:latin typeface="Calibri" charset="0"/>
                <a:ea typeface="Calibri" charset="0"/>
                <a:cs typeface="Calibri" charset="0"/>
              </a:rPr>
              <a:t>Model (Information System)</a:t>
            </a:r>
          </a:p>
        </p:txBody>
      </p:sp>
      <p:sp>
        <p:nvSpPr>
          <p:cNvPr id="9" name="TextBox 8"/>
          <p:cNvSpPr txBox="1"/>
          <p:nvPr/>
        </p:nvSpPr>
        <p:spPr>
          <a:xfrm>
            <a:off x="7523807" y="1535172"/>
            <a:ext cx="3637919" cy="523220"/>
          </a:xfrm>
          <a:prstGeom prst="rect">
            <a:avLst/>
          </a:prstGeom>
          <a:noFill/>
        </p:spPr>
        <p:txBody>
          <a:bodyPr wrap="none" rtlCol="0">
            <a:spAutoFit/>
          </a:bodyPr>
          <a:lstStyle/>
          <a:p>
            <a:r>
              <a:rPr lang="en-US" sz="2800" dirty="0">
                <a:latin typeface="Calibri" charset="0"/>
                <a:ea typeface="Calibri" charset="0"/>
                <a:cs typeface="Calibri" charset="0"/>
              </a:rPr>
              <a:t>Data </a:t>
            </a:r>
            <a:r>
              <a:rPr lang="en-US" sz="2800">
                <a:latin typeface="Calibri" charset="0"/>
                <a:ea typeface="Calibri" charset="0"/>
                <a:cs typeface="Calibri" charset="0"/>
              </a:rPr>
              <a:t>(Database System</a:t>
            </a:r>
            <a:r>
              <a:rPr lang="en-US" sz="2800" dirty="0">
                <a:latin typeface="Calibri" charset="0"/>
                <a:ea typeface="Calibri" charset="0"/>
                <a:cs typeface="Calibri" charset="0"/>
              </a:rPr>
              <a:t>)</a:t>
            </a:r>
          </a:p>
        </p:txBody>
      </p:sp>
      <p:graphicFrame>
        <p:nvGraphicFramePr>
          <p:cNvPr id="10" name="Table 9"/>
          <p:cNvGraphicFramePr>
            <a:graphicFrameLocks noGrp="1"/>
          </p:cNvGraphicFramePr>
          <p:nvPr>
            <p:extLst/>
          </p:nvPr>
        </p:nvGraphicFramePr>
        <p:xfrm>
          <a:off x="7163767" y="2116545"/>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t</a:t>
                      </a:r>
                      <a:endParaRPr lang="fr-FR" sz="1800" dirty="0">
                        <a:latin typeface="Calibri"/>
                        <a:cs typeface="Calibri"/>
                      </a:endParaRP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5:00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14</a:t>
                      </a:r>
                    </a:p>
                  </a:txBody>
                  <a:tcPr marL="118793" marR="118793" marT="52811" marB="52811"/>
                </a:tc>
                <a:tc>
                  <a:txBody>
                    <a:bodyPr/>
                    <a:lstStyle/>
                    <a:p>
                      <a:r>
                        <a:rPr lang="fr-FR" sz="1800" dirty="0">
                          <a:latin typeface="Calibri"/>
                          <a:cs typeface="Calibri"/>
                        </a:rPr>
                        <a:t>5:01</a:t>
                      </a: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5:02</a:t>
                      </a:r>
                    </a:p>
                  </a:txBody>
                  <a:tcPr marL="118793" marR="118793" marT="52811" marB="52811"/>
                </a:tc>
                <a:extLst>
                  <a:ext uri="{0D108BD9-81ED-4DB2-BD59-A6C34878D82A}">
                    <a16:rowId xmlns:a16="http://schemas.microsoft.com/office/drawing/2014/main" val="10003"/>
                  </a:ext>
                </a:extLst>
              </a:tr>
            </a:tbl>
          </a:graphicData>
        </a:graphic>
      </p:graphicFrame>
      <p:graphicFrame>
        <p:nvGraphicFramePr>
          <p:cNvPr id="13" name="Table 12"/>
          <p:cNvGraphicFramePr>
            <a:graphicFrameLocks noGrp="1"/>
          </p:cNvGraphicFramePr>
          <p:nvPr>
            <p:extLst/>
          </p:nvPr>
        </p:nvGraphicFramePr>
        <p:xfrm>
          <a:off x="7019751" y="5639899"/>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err="1">
                          <a:latin typeface="Calibri"/>
                          <a:cs typeface="Calibri"/>
                        </a:rPr>
                        <a:t>Subject</a:t>
                      </a:r>
                      <a:endParaRPr lang="fr-FR" sz="1800" dirty="0">
                        <a:latin typeface="Calibri"/>
                        <a:cs typeface="Calibri"/>
                      </a:endParaRPr>
                    </a:p>
                  </a:txBody>
                  <a:tcPr marL="118793" marR="118793" marT="52811" marB="52811"/>
                </a:tc>
                <a:tc>
                  <a:txBody>
                    <a:bodyPr/>
                    <a:lstStyle/>
                    <a:p>
                      <a:r>
                        <a:rPr lang="fr-FR" sz="1800" dirty="0">
                          <a:latin typeface="Calibri"/>
                          <a:cs typeface="Calibri"/>
                        </a:rPr>
                        <a:t>Relation</a:t>
                      </a:r>
                    </a:p>
                  </a:txBody>
                  <a:tcPr marL="118793" marR="118793" marT="52811" marB="52811"/>
                </a:tc>
                <a:tc>
                  <a:txBody>
                    <a:bodyPr/>
                    <a:lstStyle/>
                    <a:p>
                      <a:r>
                        <a:rPr lang="fr-FR" sz="1800" dirty="0">
                          <a:latin typeface="Calibri"/>
                          <a:cs typeface="Calibri"/>
                        </a:rPr>
                        <a:t>Object</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home</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a:latin typeface="Calibri"/>
                          <a:cs typeface="Calibri"/>
                        </a:rPr>
                        <a:t>Place</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bus</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err="1">
                          <a:latin typeface="Calibri"/>
                          <a:cs typeface="Calibri"/>
                        </a:rPr>
                        <a:t>Vehicle</a:t>
                      </a:r>
                      <a:endParaRPr lang="fr-FR" sz="1800" dirty="0">
                        <a:latin typeface="Calibri"/>
                        <a:cs typeface="Calibri"/>
                      </a:endParaRP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Bob</a:t>
                      </a:r>
                    </a:p>
                  </a:txBody>
                  <a:tcPr marL="118793" marR="118793" marT="52811" marB="52811"/>
                </a:tc>
                <a:tc>
                  <a:txBody>
                    <a:bodyPr/>
                    <a:lstStyle/>
                    <a:p>
                      <a:r>
                        <a:rPr lang="fr-FR" sz="1800" dirty="0">
                          <a:latin typeface="Calibri"/>
                          <a:cs typeface="Calibri"/>
                        </a:rPr>
                        <a:t>ISAT</a:t>
                      </a:r>
                    </a:p>
                  </a:txBody>
                  <a:tcPr marL="118793" marR="118793" marT="52811" marB="52811"/>
                </a:tc>
                <a:tc>
                  <a:txBody>
                    <a:bodyPr/>
                    <a:lstStyle/>
                    <a:p>
                      <a:r>
                        <a:rPr lang="fr-FR" sz="1800" dirty="0">
                          <a:latin typeface="Calibri"/>
                          <a:cs typeface="Calibri"/>
                        </a:rPr>
                        <a:t>home</a:t>
                      </a:r>
                    </a:p>
                  </a:txBody>
                  <a:tcPr marL="118793" marR="118793" marT="52811" marB="52811"/>
                </a:tc>
                <a:extLst>
                  <a:ext uri="{0D108BD9-81ED-4DB2-BD59-A6C34878D82A}">
                    <a16:rowId xmlns:a16="http://schemas.microsoft.com/office/drawing/2014/main" val="10003"/>
                  </a:ext>
                </a:extLst>
              </a:tr>
            </a:tbl>
          </a:graphicData>
        </a:graphic>
      </p:graphicFrame>
      <p:cxnSp>
        <p:nvCxnSpPr>
          <p:cNvPr id="18" name="Straight Arrow Connector 17">
            <a:extLst>
              <a:ext uri="{FF2B5EF4-FFF2-40B4-BE49-F238E27FC236}">
                <a16:creationId xmlns:a16="http://schemas.microsoft.com/office/drawing/2014/main" id="{5B6E4F04-B18F-0C48-90B7-171EFE962087}"/>
              </a:ext>
            </a:extLst>
          </p:cNvPr>
          <p:cNvCxnSpPr/>
          <p:nvPr/>
        </p:nvCxnSpPr>
        <p:spPr bwMode="auto">
          <a:xfrm>
            <a:off x="4434997" y="2876429"/>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106CB74-AE68-EA4C-B9E4-47B851483E79}"/>
              </a:ext>
            </a:extLst>
          </p:cNvPr>
          <p:cNvSpPr txBox="1"/>
          <p:nvPr/>
        </p:nvSpPr>
        <p:spPr>
          <a:xfrm>
            <a:off x="4632812" y="2208780"/>
            <a:ext cx="1696683" cy="584775"/>
          </a:xfrm>
          <a:prstGeom prst="rect">
            <a:avLst/>
          </a:prstGeom>
          <a:noFill/>
        </p:spPr>
        <p:txBody>
          <a:bodyPr wrap="none" rtlCol="0">
            <a:spAutoFit/>
          </a:bodyPr>
          <a:lstStyle/>
          <a:p>
            <a:r>
              <a:rPr lang="en-US" sz="1600" b="1">
                <a:latin typeface="Calibri" panose="020F0502020204030204" pitchFamily="34" charset="0"/>
                <a:cs typeface="Calibri" panose="020F0502020204030204" pitchFamily="34" charset="0"/>
              </a:rPr>
              <a:t>Obtain data from </a:t>
            </a:r>
            <a:br>
              <a:rPr lang="en-US" sz="1600" b="1">
                <a:latin typeface="Calibri" panose="020F0502020204030204" pitchFamily="34" charset="0"/>
                <a:cs typeface="Calibri" panose="020F0502020204030204" pitchFamily="34" charset="0"/>
              </a:rPr>
            </a:br>
            <a:r>
              <a:rPr lang="en-US" sz="1600" b="1">
                <a:latin typeface="Calibri" panose="020F0502020204030204" pitchFamily="34" charset="0"/>
                <a:cs typeface="Calibri" panose="020F0502020204030204" pitchFamily="34" charset="0"/>
              </a:rPr>
              <a:t>measurement</a:t>
            </a:r>
          </a:p>
        </p:txBody>
      </p:sp>
      <p:cxnSp>
        <p:nvCxnSpPr>
          <p:cNvPr id="20" name="Straight Arrow Connector 19">
            <a:extLst>
              <a:ext uri="{FF2B5EF4-FFF2-40B4-BE49-F238E27FC236}">
                <a16:creationId xmlns:a16="http://schemas.microsoft.com/office/drawing/2014/main" id="{9BC6E5A5-83AC-B44A-883D-E7C881D7A8F9}"/>
              </a:ext>
            </a:extLst>
          </p:cNvPr>
          <p:cNvCxnSpPr>
            <a:cxnSpLocks/>
            <a:stCxn id="5" idx="2"/>
          </p:cNvCxnSpPr>
          <p:nvPr/>
        </p:nvCxnSpPr>
        <p:spPr bwMode="auto">
          <a:xfrm>
            <a:off x="2015355" y="3254554"/>
            <a:ext cx="0" cy="85323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4" name="TextBox 23">
            <a:extLst>
              <a:ext uri="{FF2B5EF4-FFF2-40B4-BE49-F238E27FC236}">
                <a16:creationId xmlns:a16="http://schemas.microsoft.com/office/drawing/2014/main" id="{D4EF2658-D54C-2E4D-BF4E-5D93B6D671E9}"/>
              </a:ext>
            </a:extLst>
          </p:cNvPr>
          <p:cNvSpPr txBox="1"/>
          <p:nvPr/>
        </p:nvSpPr>
        <p:spPr>
          <a:xfrm>
            <a:off x="2015354" y="3526532"/>
            <a:ext cx="2623090" cy="338554"/>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Derive new model from data</a:t>
            </a:r>
          </a:p>
        </p:txBody>
      </p:sp>
      <p:cxnSp>
        <p:nvCxnSpPr>
          <p:cNvPr id="25" name="Straight Arrow Connector 24">
            <a:extLst>
              <a:ext uri="{FF2B5EF4-FFF2-40B4-BE49-F238E27FC236}">
                <a16:creationId xmlns:a16="http://schemas.microsoft.com/office/drawing/2014/main" id="{54C4684B-E78B-9C4A-A205-36D36B116947}"/>
              </a:ext>
            </a:extLst>
          </p:cNvPr>
          <p:cNvCxnSpPr/>
          <p:nvPr/>
        </p:nvCxnSpPr>
        <p:spPr bwMode="auto">
          <a:xfrm>
            <a:off x="4276840" y="4968924"/>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8" name="TextBox 27">
            <a:extLst>
              <a:ext uri="{FF2B5EF4-FFF2-40B4-BE49-F238E27FC236}">
                <a16:creationId xmlns:a16="http://schemas.microsoft.com/office/drawing/2014/main" id="{8956F708-520F-1A44-A1E0-065A3C75AB3B}"/>
              </a:ext>
            </a:extLst>
          </p:cNvPr>
          <p:cNvSpPr txBox="1"/>
          <p:nvPr/>
        </p:nvSpPr>
        <p:spPr>
          <a:xfrm>
            <a:off x="2015354" y="5464313"/>
            <a:ext cx="2623090" cy="338554"/>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Derive new model from data</a:t>
            </a:r>
          </a:p>
        </p:txBody>
      </p:sp>
      <p:cxnSp>
        <p:nvCxnSpPr>
          <p:cNvPr id="29" name="Straight Arrow Connector 28">
            <a:extLst>
              <a:ext uri="{FF2B5EF4-FFF2-40B4-BE49-F238E27FC236}">
                <a16:creationId xmlns:a16="http://schemas.microsoft.com/office/drawing/2014/main" id="{67BC2563-45FA-BA4C-9E39-D21E008A61A7}"/>
              </a:ext>
            </a:extLst>
          </p:cNvPr>
          <p:cNvCxnSpPr/>
          <p:nvPr/>
        </p:nvCxnSpPr>
        <p:spPr bwMode="auto">
          <a:xfrm>
            <a:off x="4326890" y="6946364"/>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TextBox 29">
            <a:extLst>
              <a:ext uri="{FF2B5EF4-FFF2-40B4-BE49-F238E27FC236}">
                <a16:creationId xmlns:a16="http://schemas.microsoft.com/office/drawing/2014/main" id="{B80ECF1B-658A-FC44-8C0C-5D902B78EA99}"/>
              </a:ext>
            </a:extLst>
          </p:cNvPr>
          <p:cNvSpPr txBox="1"/>
          <p:nvPr/>
        </p:nvSpPr>
        <p:spPr>
          <a:xfrm>
            <a:off x="4547372" y="6261688"/>
            <a:ext cx="1855765" cy="584775"/>
          </a:xfrm>
          <a:prstGeom prst="rect">
            <a:avLst/>
          </a:prstGeom>
          <a:solidFill>
            <a:schemeClr val="bg1"/>
          </a:solidFill>
        </p:spPr>
        <p:txBody>
          <a:bodyPr wrap="none" rtlCol="0">
            <a:spAutoFit/>
          </a:bodyPr>
          <a:lstStyle/>
          <a:p>
            <a:r>
              <a:rPr lang="en-US" sz="1600" b="1" dirty="0">
                <a:latin typeface="Calibri" panose="020F0502020204030204" pitchFamily="34" charset="0"/>
                <a:cs typeface="Calibri" panose="020F0502020204030204" pitchFamily="34" charset="0"/>
              </a:rPr>
              <a:t>Data corresponding</a:t>
            </a: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to the model</a:t>
            </a:r>
          </a:p>
        </p:txBody>
      </p:sp>
      <p:cxnSp>
        <p:nvCxnSpPr>
          <p:cNvPr id="31" name="Straight Arrow Connector 30">
            <a:extLst>
              <a:ext uri="{FF2B5EF4-FFF2-40B4-BE49-F238E27FC236}">
                <a16:creationId xmlns:a16="http://schemas.microsoft.com/office/drawing/2014/main" id="{FD476A59-C0D2-0E47-8FA7-42C89443CCC7}"/>
              </a:ext>
            </a:extLst>
          </p:cNvPr>
          <p:cNvCxnSpPr>
            <a:cxnSpLocks/>
          </p:cNvCxnSpPr>
          <p:nvPr/>
        </p:nvCxnSpPr>
        <p:spPr bwMode="auto">
          <a:xfrm>
            <a:off x="2001057" y="5225301"/>
            <a:ext cx="0" cy="85323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2" name="TextBox 31">
            <a:extLst>
              <a:ext uri="{FF2B5EF4-FFF2-40B4-BE49-F238E27FC236}">
                <a16:creationId xmlns:a16="http://schemas.microsoft.com/office/drawing/2014/main" id="{9F67F39D-328F-D44D-8B49-BBDC4453D7B3}"/>
              </a:ext>
            </a:extLst>
          </p:cNvPr>
          <p:cNvSpPr txBox="1"/>
          <p:nvPr/>
        </p:nvSpPr>
        <p:spPr>
          <a:xfrm>
            <a:off x="4553510" y="4234975"/>
            <a:ext cx="1855765" cy="584775"/>
          </a:xfrm>
          <a:prstGeom prst="rect">
            <a:avLst/>
          </a:prstGeom>
          <a:solidFill>
            <a:schemeClr val="bg1"/>
          </a:solidFill>
        </p:spPr>
        <p:txBody>
          <a:bodyPr wrap="none" rtlCol="0">
            <a:spAutoFit/>
          </a:bodyPr>
          <a:lstStyle/>
          <a:p>
            <a:r>
              <a:rPr lang="en-US" sz="1600" b="1" dirty="0">
                <a:latin typeface="Calibri" panose="020F0502020204030204" pitchFamily="34" charset="0"/>
                <a:cs typeface="Calibri" panose="020F0502020204030204" pitchFamily="34" charset="0"/>
              </a:rPr>
              <a:t>Data corresponding</a:t>
            </a: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to the model</a:t>
            </a:r>
          </a:p>
        </p:txBody>
      </p:sp>
      <p:graphicFrame>
        <p:nvGraphicFramePr>
          <p:cNvPr id="33" name="Table 32">
            <a:extLst>
              <a:ext uri="{FF2B5EF4-FFF2-40B4-BE49-F238E27FC236}">
                <a16:creationId xmlns:a16="http://schemas.microsoft.com/office/drawing/2014/main" id="{DCBD1ED6-EE63-C44D-8C7E-EED1170BE7FD}"/>
              </a:ext>
            </a:extLst>
          </p:cNvPr>
          <p:cNvGraphicFramePr>
            <a:graphicFrameLocks noGrp="1"/>
          </p:cNvGraphicFramePr>
          <p:nvPr>
            <p:extLst>
              <p:ext uri="{D42A27DB-BD31-4B8C-83A1-F6EECF244321}">
                <p14:modId xmlns:p14="http://schemas.microsoft.com/office/powerpoint/2010/main" val="416097940"/>
              </p:ext>
            </p:extLst>
          </p:nvPr>
        </p:nvGraphicFramePr>
        <p:xfrm>
          <a:off x="6678471" y="4136267"/>
          <a:ext cx="4877785" cy="1139826"/>
        </p:xfrm>
        <a:graphic>
          <a:graphicData uri="http://schemas.openxmlformats.org/drawingml/2006/table">
            <a:tbl>
              <a:tblPr firstRow="1" bandRow="1">
                <a:tableStyleId>{5FD0F851-EC5A-4D38-B0AD-8093EC10F338}</a:tableStyleId>
              </a:tblPr>
              <a:tblGrid>
                <a:gridCol w="975557">
                  <a:extLst>
                    <a:ext uri="{9D8B030D-6E8A-4147-A177-3AD203B41FA5}">
                      <a16:colId xmlns:a16="http://schemas.microsoft.com/office/drawing/2014/main" val="20000"/>
                    </a:ext>
                  </a:extLst>
                </a:gridCol>
                <a:gridCol w="975557">
                  <a:extLst>
                    <a:ext uri="{9D8B030D-6E8A-4147-A177-3AD203B41FA5}">
                      <a16:colId xmlns:a16="http://schemas.microsoft.com/office/drawing/2014/main" val="20001"/>
                    </a:ext>
                  </a:extLst>
                </a:gridCol>
                <a:gridCol w="975557">
                  <a:extLst>
                    <a:ext uri="{9D8B030D-6E8A-4147-A177-3AD203B41FA5}">
                      <a16:colId xmlns:a16="http://schemas.microsoft.com/office/drawing/2014/main" val="20002"/>
                    </a:ext>
                  </a:extLst>
                </a:gridCol>
                <a:gridCol w="975557">
                  <a:extLst>
                    <a:ext uri="{9D8B030D-6E8A-4147-A177-3AD203B41FA5}">
                      <a16:colId xmlns:a16="http://schemas.microsoft.com/office/drawing/2014/main" val="20003"/>
                    </a:ext>
                  </a:extLst>
                </a:gridCol>
                <a:gridCol w="975557">
                  <a:extLst>
                    <a:ext uri="{9D8B030D-6E8A-4147-A177-3AD203B41FA5}">
                      <a16:colId xmlns:a16="http://schemas.microsoft.com/office/drawing/2014/main" val="116717358"/>
                    </a:ext>
                  </a:extLst>
                </a:gridCol>
              </a:tblGrid>
              <a:tr h="292073">
                <a:tc>
                  <a:txBody>
                    <a:bodyPr/>
                    <a:lstStyle/>
                    <a:p>
                      <a:r>
                        <a:rPr lang="fr-FR" sz="1800" dirty="0">
                          <a:latin typeface="Calibri"/>
                          <a:cs typeface="Calibri"/>
                        </a:rPr>
                        <a:t>place</a:t>
                      </a:r>
                    </a:p>
                  </a:txBody>
                  <a:tcPr marL="118793" marR="118793" marT="52811" marB="52811"/>
                </a:tc>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start</a:t>
                      </a:r>
                      <a:endParaRPr lang="fr-FR" sz="1800" dirty="0">
                        <a:latin typeface="Calibri"/>
                        <a:cs typeface="Calibri"/>
                      </a:endParaRPr>
                    </a:p>
                  </a:txBody>
                  <a:tcPr marL="118793" marR="118793" marT="52811" marB="52811"/>
                </a:tc>
                <a:tc>
                  <a:txBody>
                    <a:bodyPr/>
                    <a:lstStyle/>
                    <a:p>
                      <a:r>
                        <a:rPr lang="fr-FR" sz="1800" dirty="0">
                          <a:latin typeface="Calibri"/>
                          <a:cs typeface="Calibri"/>
                        </a:rPr>
                        <a:t>end</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p111</a:t>
                      </a:r>
                    </a:p>
                  </a:txBody>
                  <a:tcPr marL="118793" marR="118793" marT="52811" marB="52811"/>
                </a:tc>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2:00</a:t>
                      </a:r>
                    </a:p>
                  </a:txBody>
                  <a:tcPr marL="118793" marR="118793" marT="52811" marB="52811"/>
                </a:tc>
                <a:tc>
                  <a:txBody>
                    <a:bodyPr/>
                    <a:lstStyle/>
                    <a:p>
                      <a:r>
                        <a:rPr lang="fr-FR" sz="1800" dirty="0">
                          <a:latin typeface="Calibri"/>
                          <a:cs typeface="Calibri"/>
                        </a:rPr>
                        <a:t>2:10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p112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2:25</a:t>
                      </a:r>
                    </a:p>
                  </a:txBody>
                  <a:tcPr marL="118793" marR="118793" marT="52811" marB="52811"/>
                </a:tc>
                <a:tc>
                  <a:txBody>
                    <a:bodyPr/>
                    <a:lstStyle/>
                    <a:p>
                      <a:r>
                        <a:rPr lang="fr-FR" sz="1800" dirty="0">
                          <a:latin typeface="Calibri"/>
                          <a:cs typeface="Calibri"/>
                        </a:rPr>
                        <a:t>2:30</a:t>
                      </a:r>
                    </a:p>
                  </a:txBody>
                  <a:tcPr marL="118793" marR="118793" marT="52811" marB="52811"/>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94877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Interpretation</a:t>
            </a:r>
            <a:r>
              <a:rPr lang="fr-FR" dirty="0"/>
              <a:t> of </a:t>
            </a:r>
            <a:r>
              <a:rPr lang="fr-FR" dirty="0" err="1"/>
              <a:t>Models</a:t>
            </a:r>
            <a:endParaRPr lang="fr-FR"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7391774" y="4043907"/>
            <a:ext cx="1635941" cy="1636213"/>
          </a:xfrm>
          <a:prstGeom prst="rect">
            <a:avLst/>
          </a:prstGeom>
          <a:noFill/>
          <a:ln w="9525">
            <a:noFill/>
            <a:miter lim="800000"/>
            <a:headEnd/>
            <a:tailEnd/>
          </a:ln>
        </p:spPr>
      </p:pic>
      <p:sp>
        <p:nvSpPr>
          <p:cNvPr id="7" name="AutoShape 4"/>
          <p:cNvSpPr>
            <a:spLocks noChangeArrowheads="1"/>
          </p:cNvSpPr>
          <p:nvPr/>
        </p:nvSpPr>
        <p:spPr bwMode="auto">
          <a:xfrm>
            <a:off x="1148885" y="6414753"/>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8" name="Right Arrow 7"/>
          <p:cNvSpPr/>
          <p:nvPr/>
        </p:nvSpPr>
        <p:spPr bwMode="auto">
          <a:xfrm rot="11949186">
            <a:off x="4340960" y="3537911"/>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0" name="Right Arrow 9"/>
          <p:cNvSpPr/>
          <p:nvPr/>
        </p:nvSpPr>
        <p:spPr bwMode="auto">
          <a:xfrm rot="1149596">
            <a:off x="4153863" y="4110036"/>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2" name="Right Arrow 11"/>
          <p:cNvSpPr/>
          <p:nvPr/>
        </p:nvSpPr>
        <p:spPr bwMode="auto">
          <a:xfrm rot="5400000">
            <a:off x="715152" y="5007048"/>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3" name="TextBox 12"/>
          <p:cNvSpPr txBox="1"/>
          <p:nvPr/>
        </p:nvSpPr>
        <p:spPr>
          <a:xfrm>
            <a:off x="3881578" y="5624330"/>
            <a:ext cx="5332230" cy="2037856"/>
          </a:xfrm>
          <a:prstGeom prst="rect">
            <a:avLst/>
          </a:prstGeom>
          <a:noFill/>
        </p:spPr>
        <p:txBody>
          <a:bodyPr wrap="square" lIns="113148" tIns="56574" rIns="113148" bIns="56574" rtlCol="0">
            <a:spAutoFit/>
          </a:bodyPr>
          <a:lstStyle/>
          <a:p>
            <a:pPr algn="l"/>
            <a:r>
              <a:rPr lang="en-GB" sz="2500" b="1" dirty="0">
                <a:latin typeface="Calibri" charset="0"/>
                <a:ea typeface="Calibri" charset="0"/>
                <a:cs typeface="Calibri" charset="0"/>
              </a:rPr>
              <a:t>Evaluation</a:t>
            </a:r>
            <a:r>
              <a:rPr lang="en-GB" sz="2500" dirty="0">
                <a:latin typeface="Calibri" charset="0"/>
                <a:ea typeface="Calibri" charset="0"/>
                <a:cs typeface="Calibri" charset="0"/>
              </a:rPr>
              <a:t>: given a model, evaluate it against reality</a:t>
            </a:r>
          </a:p>
          <a:p>
            <a:pPr algn="l"/>
            <a:endParaRPr lang="en-GB" sz="2500" dirty="0">
              <a:latin typeface="Calibri" charset="0"/>
              <a:ea typeface="Calibri" charset="0"/>
              <a:cs typeface="Calibri" charset="0"/>
            </a:endParaRPr>
          </a:p>
          <a:p>
            <a:pPr algn="l"/>
            <a:r>
              <a:rPr lang="en-GB" sz="2500" dirty="0">
                <a:latin typeface="Calibri" charset="0"/>
                <a:ea typeface="Calibri" charset="0"/>
                <a:cs typeface="Calibri" charset="0"/>
              </a:rPr>
              <a:t>Example: compare predicted temperature to measurements</a:t>
            </a:r>
          </a:p>
        </p:txBody>
      </p:sp>
      <p:sp>
        <p:nvSpPr>
          <p:cNvPr id="14" name="Right Arrow 13"/>
          <p:cNvSpPr/>
          <p:nvPr/>
        </p:nvSpPr>
        <p:spPr bwMode="auto">
          <a:xfrm rot="16200000">
            <a:off x="1557083" y="5007048"/>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5" name="TextBox 14"/>
          <p:cNvSpPr txBox="1"/>
          <p:nvPr/>
        </p:nvSpPr>
        <p:spPr>
          <a:xfrm>
            <a:off x="5284796" y="1382359"/>
            <a:ext cx="5987065" cy="2037856"/>
          </a:xfrm>
          <a:prstGeom prst="rect">
            <a:avLst/>
          </a:prstGeom>
          <a:noFill/>
        </p:spPr>
        <p:txBody>
          <a:bodyPr wrap="square" lIns="113148" tIns="56574" rIns="113148" bIns="56574" rtlCol="0">
            <a:spAutoFit/>
          </a:bodyPr>
          <a:lstStyle/>
          <a:p>
            <a:pPr algn="l"/>
            <a:r>
              <a:rPr lang="en-GB" sz="2500" b="1">
                <a:latin typeface="Calibri" charset="0"/>
                <a:ea typeface="Calibri" charset="0"/>
                <a:cs typeface="Calibri" charset="0"/>
              </a:rPr>
              <a:t>Conceptual modeling</a:t>
            </a:r>
            <a:r>
              <a:rPr lang="en-GB" sz="2500">
                <a:latin typeface="Calibri" charset="0"/>
                <a:ea typeface="Calibri" charset="0"/>
                <a:cs typeface="Calibri" charset="0"/>
              </a:rPr>
              <a:t>: analyze the real world and specify a model</a:t>
            </a:r>
          </a:p>
          <a:p>
            <a:pPr algn="l"/>
            <a:endParaRPr lang="en-GB" sz="2500">
              <a:latin typeface="Calibri" charset="0"/>
              <a:ea typeface="Calibri" charset="0"/>
              <a:cs typeface="Calibri" charset="0"/>
            </a:endParaRPr>
          </a:p>
          <a:p>
            <a:pPr algn="l"/>
            <a:r>
              <a:rPr lang="en-GB" sz="2500">
                <a:latin typeface="Calibri" charset="0"/>
                <a:ea typeface="Calibri" charset="0"/>
                <a:cs typeface="Calibri" charset="0"/>
              </a:rPr>
              <a:t>Example: define concepts temperature, location, measurement</a:t>
            </a:r>
          </a:p>
        </p:txBody>
      </p:sp>
      <p:pic>
        <p:nvPicPr>
          <p:cNvPr id="21" name="Picture 20"/>
          <p:cNvPicPr>
            <a:picLocks noChangeAspect="1"/>
          </p:cNvPicPr>
          <p:nvPr/>
        </p:nvPicPr>
        <p:blipFill>
          <a:blip r:embed="rId4"/>
          <a:stretch>
            <a:fillRect/>
          </a:stretch>
        </p:blipFill>
        <p:spPr>
          <a:xfrm>
            <a:off x="981593" y="2047767"/>
            <a:ext cx="1964506" cy="1348131"/>
          </a:xfrm>
          <a:prstGeom prst="rect">
            <a:avLst/>
          </a:prstGeom>
        </p:spPr>
      </p:pic>
      <p:sp>
        <p:nvSpPr>
          <p:cNvPr id="18" name="Text Box 5"/>
          <p:cNvSpPr txBox="1">
            <a:spLocks noChangeArrowheads="1"/>
          </p:cNvSpPr>
          <p:nvPr/>
        </p:nvSpPr>
        <p:spPr bwMode="auto">
          <a:xfrm>
            <a:off x="1291480" y="3544933"/>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pic>
        <p:nvPicPr>
          <p:cNvPr id="17" name="Picture 16">
            <a:extLst>
              <a:ext uri="{FF2B5EF4-FFF2-40B4-BE49-F238E27FC236}">
                <a16:creationId xmlns:a16="http://schemas.microsoft.com/office/drawing/2014/main" id="{67B5EFF2-9A8F-B842-B3F3-CB142EF27569}"/>
              </a:ext>
            </a:extLst>
          </p:cNvPr>
          <p:cNvPicPr>
            <a:picLocks noChangeAspect="1"/>
          </p:cNvPicPr>
          <p:nvPr/>
        </p:nvPicPr>
        <p:blipFill>
          <a:blip r:embed="rId5"/>
          <a:stretch>
            <a:fillRect/>
          </a:stretch>
        </p:blipFill>
        <p:spPr>
          <a:xfrm>
            <a:off x="5112577" y="3424198"/>
            <a:ext cx="1435116" cy="1239418"/>
          </a:xfrm>
          <a:prstGeom prst="rect">
            <a:avLst/>
          </a:prstGeom>
        </p:spPr>
      </p:pic>
    </p:spTree>
    <p:extLst>
      <p:ext uri="{BB962C8B-B14F-4D97-AF65-F5344CB8AC3E}">
        <p14:creationId xmlns:p14="http://schemas.microsoft.com/office/powerpoint/2010/main" val="16078675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Interacting</a:t>
            </a:r>
            <a:r>
              <a:rPr lang="fr-FR" dirty="0"/>
              <a:t> </a:t>
            </a:r>
            <a:r>
              <a:rPr lang="fr-FR" dirty="0" err="1"/>
              <a:t>with</a:t>
            </a:r>
            <a:r>
              <a:rPr lang="fr-FR" dirty="0"/>
              <a:t> the Real World</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9006909" y="3449683"/>
            <a:ext cx="1635941" cy="1636213"/>
          </a:xfrm>
          <a:prstGeom prst="rect">
            <a:avLst/>
          </a:prstGeom>
          <a:noFill/>
          <a:ln w="9525">
            <a:noFill/>
            <a:miter lim="800000"/>
            <a:headEnd/>
            <a:tailEnd/>
          </a:ln>
        </p:spPr>
      </p:pic>
      <p:sp>
        <p:nvSpPr>
          <p:cNvPr id="7" name="AutoShape 4"/>
          <p:cNvSpPr>
            <a:spLocks noChangeArrowheads="1"/>
          </p:cNvSpPr>
          <p:nvPr/>
        </p:nvSpPr>
        <p:spPr bwMode="auto">
          <a:xfrm>
            <a:off x="2832747" y="5666170"/>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12" name="Right Arrow 11"/>
          <p:cNvSpPr/>
          <p:nvPr/>
        </p:nvSpPr>
        <p:spPr bwMode="auto">
          <a:xfrm rot="5400000">
            <a:off x="2399014" y="4258465"/>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3" name="TextBox 12"/>
          <p:cNvSpPr txBox="1"/>
          <p:nvPr/>
        </p:nvSpPr>
        <p:spPr>
          <a:xfrm>
            <a:off x="6753779" y="6364266"/>
            <a:ext cx="3146292" cy="498974"/>
          </a:xfrm>
          <a:prstGeom prst="rect">
            <a:avLst/>
          </a:prstGeom>
          <a:noFill/>
        </p:spPr>
        <p:txBody>
          <a:bodyPr wrap="square" lIns="113148" tIns="56574" rIns="113148" bIns="56574" rtlCol="0">
            <a:spAutoFit/>
          </a:bodyPr>
          <a:lstStyle/>
          <a:p>
            <a:pPr algn="l"/>
            <a:r>
              <a:rPr lang="fr-FR" sz="2500" b="1" dirty="0">
                <a:latin typeface="Calibri" charset="0"/>
                <a:ea typeface="Calibri" charset="0"/>
                <a:cs typeface="Calibri" charset="0"/>
              </a:rPr>
              <a:t>Input</a:t>
            </a:r>
            <a:r>
              <a:rPr lang="fr-FR" sz="2500" dirty="0">
                <a:latin typeface="Calibri" charset="0"/>
                <a:ea typeface="Calibri" charset="0"/>
                <a:cs typeface="Calibri" charset="0"/>
              </a:rPr>
              <a:t>: </a:t>
            </a:r>
            <a:r>
              <a:rPr lang="fr-FR" sz="2500" dirty="0" err="1">
                <a:latin typeface="Calibri" charset="0"/>
                <a:ea typeface="Calibri" charset="0"/>
                <a:cs typeface="Calibri" charset="0"/>
              </a:rPr>
              <a:t>users</a:t>
            </a:r>
            <a:r>
              <a:rPr lang="fr-FR" sz="2500" dirty="0">
                <a:latin typeface="Calibri" charset="0"/>
                <a:ea typeface="Calibri" charset="0"/>
                <a:cs typeface="Calibri" charset="0"/>
              </a:rPr>
              <a:t>, </a:t>
            </a:r>
            <a:r>
              <a:rPr lang="fr-FR" sz="2500" dirty="0" err="1">
                <a:latin typeface="Calibri" charset="0"/>
                <a:ea typeface="Calibri" charset="0"/>
                <a:cs typeface="Calibri" charset="0"/>
              </a:rPr>
              <a:t>sensors</a:t>
            </a:r>
            <a:endParaRPr lang="fr-FR" sz="2500" dirty="0">
              <a:latin typeface="Calibri" charset="0"/>
              <a:ea typeface="Calibri" charset="0"/>
              <a:cs typeface="Calibri" charset="0"/>
            </a:endParaRPr>
          </a:p>
        </p:txBody>
      </p:sp>
      <p:sp>
        <p:nvSpPr>
          <p:cNvPr id="14" name="Right Arrow 13"/>
          <p:cNvSpPr/>
          <p:nvPr/>
        </p:nvSpPr>
        <p:spPr bwMode="auto">
          <a:xfrm rot="16200000">
            <a:off x="3240946" y="4258465"/>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4994093" y="3552329"/>
            <a:ext cx="3274176" cy="1653136"/>
          </a:xfrm>
          <a:prstGeom prst="rect">
            <a:avLst/>
          </a:prstGeom>
          <a:noFill/>
        </p:spPr>
        <p:txBody>
          <a:bodyPr wrap="square" lIns="113148" tIns="56574" rIns="113148" bIns="56574" rtlCol="0">
            <a:spAutoFit/>
          </a:bodyPr>
          <a:lstStyle/>
          <a:p>
            <a:pPr algn="l"/>
            <a:r>
              <a:rPr lang="fr-FR" sz="2500" b="1" dirty="0">
                <a:latin typeface="Calibri" charset="0"/>
                <a:ea typeface="Calibri" charset="0"/>
                <a:cs typeface="Calibri" charset="0"/>
              </a:rPr>
              <a:t>Output</a:t>
            </a:r>
            <a:r>
              <a:rPr lang="fr-FR" sz="2500" dirty="0">
                <a:latin typeface="Calibri" charset="0"/>
                <a:ea typeface="Calibri" charset="0"/>
                <a:cs typeface="Calibri" charset="0"/>
              </a:rPr>
              <a:t>: data </a:t>
            </a:r>
            <a:r>
              <a:rPr lang="fr-FR" sz="2500" dirty="0" err="1">
                <a:latin typeface="Calibri" charset="0"/>
                <a:ea typeface="Calibri" charset="0"/>
                <a:cs typeface="Calibri" charset="0"/>
              </a:rPr>
              <a:t>visualization</a:t>
            </a:r>
            <a:r>
              <a:rPr lang="fr-FR" sz="2500" dirty="0">
                <a:latin typeface="Calibri" charset="0"/>
                <a:ea typeface="Calibri" charset="0"/>
                <a:cs typeface="Calibri" charset="0"/>
              </a:rPr>
              <a:t>, control</a:t>
            </a:r>
          </a:p>
          <a:p>
            <a:pPr algn="l"/>
            <a:r>
              <a:rPr lang="fr-FR" sz="2500" b="1" dirty="0" err="1">
                <a:latin typeface="Calibri" charset="0"/>
                <a:ea typeface="Calibri" charset="0"/>
                <a:cs typeface="Calibri" charset="0"/>
              </a:rPr>
              <a:t>Example</a:t>
            </a:r>
            <a:r>
              <a:rPr lang="fr-FR" sz="2500" dirty="0">
                <a:latin typeface="Calibri" charset="0"/>
                <a:ea typeface="Calibri" charset="0"/>
                <a:cs typeface="Calibri" charset="0"/>
              </a:rPr>
              <a:t>: control an </a:t>
            </a:r>
            <a:r>
              <a:rPr lang="fr-FR" sz="2500" dirty="0" err="1">
                <a:latin typeface="Calibri" charset="0"/>
                <a:ea typeface="Calibri" charset="0"/>
                <a:cs typeface="Calibri" charset="0"/>
              </a:rPr>
              <a:t>autonomous</a:t>
            </a:r>
            <a:r>
              <a:rPr lang="fr-FR" sz="2500" dirty="0">
                <a:latin typeface="Calibri" charset="0"/>
                <a:ea typeface="Calibri" charset="0"/>
                <a:cs typeface="Calibri" charset="0"/>
              </a:rPr>
              <a:t> </a:t>
            </a:r>
            <a:r>
              <a:rPr lang="fr-FR" sz="2500" dirty="0" err="1">
                <a:latin typeface="Calibri" charset="0"/>
                <a:ea typeface="Calibri" charset="0"/>
                <a:cs typeface="Calibri" charset="0"/>
              </a:rPr>
              <a:t>vehicle</a:t>
            </a:r>
            <a:endParaRPr lang="fr-FR" sz="2500" dirty="0">
              <a:latin typeface="Calibri" charset="0"/>
              <a:ea typeface="Calibri" charset="0"/>
              <a:cs typeface="Calibri" charset="0"/>
            </a:endParaRPr>
          </a:p>
        </p:txBody>
      </p:sp>
      <p:sp>
        <p:nvSpPr>
          <p:cNvPr id="16" name="Right Arrow 15"/>
          <p:cNvSpPr/>
          <p:nvPr/>
        </p:nvSpPr>
        <p:spPr bwMode="auto">
          <a:xfrm rot="20911347">
            <a:off x="5478000" y="5206670"/>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7" name="Right Arrow 16"/>
          <p:cNvSpPr/>
          <p:nvPr/>
        </p:nvSpPr>
        <p:spPr bwMode="auto">
          <a:xfrm rot="10133372">
            <a:off x="5571663" y="5780854"/>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pic>
        <p:nvPicPr>
          <p:cNvPr id="21" name="Picture 20"/>
          <p:cNvPicPr>
            <a:picLocks noChangeAspect="1"/>
          </p:cNvPicPr>
          <p:nvPr/>
        </p:nvPicPr>
        <p:blipFill>
          <a:blip r:embed="rId4"/>
          <a:stretch>
            <a:fillRect/>
          </a:stretch>
        </p:blipFill>
        <p:spPr>
          <a:xfrm>
            <a:off x="2665455" y="1299184"/>
            <a:ext cx="1964506" cy="1348131"/>
          </a:xfrm>
          <a:prstGeom prst="rect">
            <a:avLst/>
          </a:prstGeom>
        </p:spPr>
      </p:pic>
      <p:sp>
        <p:nvSpPr>
          <p:cNvPr id="18" name="Text Box 5"/>
          <p:cNvSpPr txBox="1">
            <a:spLocks noChangeArrowheads="1"/>
          </p:cNvSpPr>
          <p:nvPr/>
        </p:nvSpPr>
        <p:spPr bwMode="auto">
          <a:xfrm>
            <a:off x="2975343" y="2796350"/>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
        <p:nvSpPr>
          <p:cNvPr id="3" name="TextBox 2">
            <a:extLst>
              <a:ext uri="{FF2B5EF4-FFF2-40B4-BE49-F238E27FC236}">
                <a16:creationId xmlns:a16="http://schemas.microsoft.com/office/drawing/2014/main" id="{2242845F-EB72-2F46-945F-4B5CBA38BC93}"/>
              </a:ext>
            </a:extLst>
          </p:cNvPr>
          <p:cNvSpPr txBox="1"/>
          <p:nvPr/>
        </p:nvSpPr>
        <p:spPr>
          <a:xfrm>
            <a:off x="5109192" y="1753188"/>
            <a:ext cx="6338274" cy="1200329"/>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Building systems where the data </a:t>
            </a:r>
            <a:br>
              <a:rPr lang="en-US" sz="3600" dirty="0">
                <a:latin typeface="Calibri" panose="020F0502020204030204" pitchFamily="34" charset="0"/>
                <a:cs typeface="Calibri" panose="020F0502020204030204" pitchFamily="34" charset="0"/>
              </a:rPr>
            </a:br>
            <a:r>
              <a:rPr lang="en-US" sz="3600" dirty="0">
                <a:latin typeface="Calibri" panose="020F0502020204030204" pitchFamily="34" charset="0"/>
                <a:cs typeface="Calibri" panose="020F0502020204030204" pitchFamily="34" charset="0"/>
              </a:rPr>
              <a:t>interacts with the real world</a:t>
            </a:r>
          </a:p>
        </p:txBody>
      </p:sp>
      <p:pic>
        <p:nvPicPr>
          <p:cNvPr id="19" name="Picture 18">
            <a:extLst>
              <a:ext uri="{FF2B5EF4-FFF2-40B4-BE49-F238E27FC236}">
                <a16:creationId xmlns:a16="http://schemas.microsoft.com/office/drawing/2014/main" id="{9430C4DA-0F00-7740-B31D-3FD4725B6727}"/>
              </a:ext>
            </a:extLst>
          </p:cNvPr>
          <p:cNvPicPr>
            <a:picLocks noChangeAspect="1"/>
          </p:cNvPicPr>
          <p:nvPr/>
        </p:nvPicPr>
        <p:blipFill>
          <a:blip r:embed="rId5"/>
          <a:stretch>
            <a:fillRect/>
          </a:stretch>
        </p:blipFill>
        <p:spPr>
          <a:xfrm>
            <a:off x="6452269" y="5272772"/>
            <a:ext cx="1071538" cy="1057314"/>
          </a:xfrm>
          <a:prstGeom prst="rect">
            <a:avLst/>
          </a:prstGeom>
        </p:spPr>
      </p:pic>
    </p:spTree>
    <p:extLst>
      <p:ext uri="{BB962C8B-B14F-4D97-AF65-F5344CB8AC3E}">
        <p14:creationId xmlns:p14="http://schemas.microsoft.com/office/powerpoint/2010/main" val="3855680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6232-274C-7B40-B522-045682904BED}"/>
              </a:ext>
            </a:extLst>
          </p:cNvPr>
          <p:cNvSpPr>
            <a:spLocks noGrp="1"/>
          </p:cNvSpPr>
          <p:nvPr>
            <p:ph type="title"/>
          </p:nvPr>
        </p:nvSpPr>
        <p:spPr/>
        <p:txBody>
          <a:bodyPr/>
          <a:lstStyle/>
          <a:p>
            <a:r>
              <a:rPr lang="en-US" dirty="0"/>
              <a:t>The Data Perspective</a:t>
            </a:r>
          </a:p>
        </p:txBody>
      </p:sp>
      <p:sp>
        <p:nvSpPr>
          <p:cNvPr id="3" name="Content Placeholder 2">
            <a:extLst>
              <a:ext uri="{FF2B5EF4-FFF2-40B4-BE49-F238E27FC236}">
                <a16:creationId xmlns:a16="http://schemas.microsoft.com/office/drawing/2014/main" id="{56D8CD0F-1AFB-3445-B6C3-78FD16F99A09}"/>
              </a:ext>
            </a:extLst>
          </p:cNvPr>
          <p:cNvSpPr>
            <a:spLocks noGrp="1"/>
          </p:cNvSpPr>
          <p:nvPr>
            <p:ph sz="half" idx="1"/>
          </p:nvPr>
        </p:nvSpPr>
        <p:spPr/>
        <p:txBody>
          <a:bodyPr/>
          <a:lstStyle/>
          <a:p>
            <a:r>
              <a:rPr lang="en-US" dirty="0"/>
              <a:t>Information systems:</a:t>
            </a:r>
          </a:p>
          <a:p>
            <a:r>
              <a:rPr lang="en-US" dirty="0"/>
              <a:t>Computer systems handling and interpreting </a:t>
            </a:r>
            <a:r>
              <a:rPr lang="en-US" b="1" dirty="0"/>
              <a:t>large amounts of data</a:t>
            </a:r>
          </a:p>
          <a:p>
            <a:pPr marL="457200" indent="-457200">
              <a:buFontTx/>
              <a:buChar char="-"/>
            </a:pPr>
            <a:r>
              <a:rPr lang="en-US" dirty="0"/>
              <a:t>Transaction data</a:t>
            </a:r>
          </a:p>
          <a:p>
            <a:pPr marL="457200" indent="-457200">
              <a:buFontTx/>
              <a:buChar char="-"/>
            </a:pPr>
            <a:r>
              <a:rPr lang="en-US" dirty="0"/>
              <a:t>Documents</a:t>
            </a:r>
          </a:p>
          <a:p>
            <a:pPr marL="457200" indent="-457200">
              <a:buFontTx/>
              <a:buChar char="-"/>
            </a:pPr>
            <a:r>
              <a:rPr lang="en-US" dirty="0"/>
              <a:t>Maps</a:t>
            </a:r>
          </a:p>
          <a:p>
            <a:pPr marL="457200" indent="-457200">
              <a:buFontTx/>
              <a:buChar char="-"/>
            </a:pPr>
            <a:r>
              <a:rPr lang="en-US" dirty="0"/>
              <a:t>Social networks</a:t>
            </a:r>
          </a:p>
          <a:p>
            <a:pPr marL="457200" indent="-457200">
              <a:buFontTx/>
              <a:buChar char="-"/>
            </a:pPr>
            <a:r>
              <a:rPr lang="en-US" dirty="0"/>
              <a:t>Sensor data</a:t>
            </a:r>
          </a:p>
        </p:txBody>
      </p:sp>
      <p:sp>
        <p:nvSpPr>
          <p:cNvPr id="4" name="Content Placeholder 3">
            <a:extLst>
              <a:ext uri="{FF2B5EF4-FFF2-40B4-BE49-F238E27FC236}">
                <a16:creationId xmlns:a16="http://schemas.microsoft.com/office/drawing/2014/main" id="{0EED8CC5-27E5-A044-96B2-3D0BEEB53194}"/>
              </a:ext>
            </a:extLst>
          </p:cNvPr>
          <p:cNvSpPr>
            <a:spLocks noGrp="1"/>
          </p:cNvSpPr>
          <p:nvPr>
            <p:ph sz="half" idx="2"/>
          </p:nvPr>
        </p:nvSpPr>
        <p:spPr/>
        <p:txBody>
          <a:bodyPr/>
          <a:lstStyle/>
          <a:p>
            <a:r>
              <a:rPr lang="en-US" dirty="0"/>
              <a:t>Not information systems:</a:t>
            </a:r>
          </a:p>
          <a:p>
            <a:r>
              <a:rPr lang="en-US" dirty="0"/>
              <a:t>Computer systems performing </a:t>
            </a:r>
            <a:r>
              <a:rPr lang="en-US" b="1" dirty="0"/>
              <a:t>lots of computation</a:t>
            </a:r>
          </a:p>
          <a:p>
            <a:pPr marL="457200" indent="-457200">
              <a:buFontTx/>
              <a:buChar char="-"/>
            </a:pPr>
            <a:r>
              <a:rPr lang="en-US" dirty="0"/>
              <a:t>Computational science and simulation</a:t>
            </a:r>
          </a:p>
          <a:p>
            <a:pPr marL="457200" indent="-457200">
              <a:buFontTx/>
              <a:buChar char="-"/>
            </a:pPr>
            <a:r>
              <a:rPr lang="en-US" dirty="0"/>
              <a:t>Computer games</a:t>
            </a:r>
          </a:p>
          <a:p>
            <a:pPr marL="457200" indent="-457200">
              <a:buFontTx/>
              <a:buChar char="-"/>
            </a:pPr>
            <a:r>
              <a:rPr lang="en-US" dirty="0"/>
              <a:t>Computer algebra (</a:t>
            </a:r>
            <a:r>
              <a:rPr lang="en-US" dirty="0" err="1"/>
              <a:t>Matlab</a:t>
            </a:r>
            <a:r>
              <a:rPr lang="en-US" dirty="0"/>
              <a:t> </a:t>
            </a:r>
            <a:r>
              <a:rPr lang="en-US" dirty="0" err="1"/>
              <a:t>etc</a:t>
            </a:r>
            <a:r>
              <a:rPr lang="en-US" dirty="0"/>
              <a:t>)</a:t>
            </a:r>
          </a:p>
          <a:p>
            <a:pPr marL="457200" indent="-457200">
              <a:buFontTx/>
              <a:buChar char="-"/>
            </a:pPr>
            <a:endParaRPr lang="en-US" dirty="0"/>
          </a:p>
        </p:txBody>
      </p:sp>
      <p:sp>
        <p:nvSpPr>
          <p:cNvPr id="5" name="Footer Placeholder 4">
            <a:extLst>
              <a:ext uri="{FF2B5EF4-FFF2-40B4-BE49-F238E27FC236}">
                <a16:creationId xmlns:a16="http://schemas.microsoft.com/office/drawing/2014/main" id="{1737EC9F-3C6C-C645-94B2-C13E1F17B289}"/>
              </a:ext>
            </a:extLst>
          </p:cNvPr>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22751292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10055740" y="3378582"/>
            <a:ext cx="1635941" cy="1636213"/>
          </a:xfrm>
          <a:prstGeom prst="rect">
            <a:avLst/>
          </a:prstGeom>
          <a:noFill/>
          <a:ln w="9525">
            <a:noFill/>
            <a:miter lim="800000"/>
            <a:headEnd/>
            <a:tailEnd/>
          </a:ln>
        </p:spPr>
      </p:pic>
      <p:sp>
        <p:nvSpPr>
          <p:cNvPr id="6" name="Text Box 5"/>
          <p:cNvSpPr txBox="1">
            <a:spLocks noChangeArrowheads="1"/>
          </p:cNvSpPr>
          <p:nvPr/>
        </p:nvSpPr>
        <p:spPr bwMode="auto">
          <a:xfrm>
            <a:off x="3288560" y="2546822"/>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charset="0"/>
                <a:ea typeface="Calibri" charset="0"/>
                <a:cs typeface="Calibri" charset="0"/>
              </a:rPr>
              <a:t>Information System</a:t>
            </a:r>
          </a:p>
          <a:p>
            <a:pPr eaLnBrk="0" hangingPunct="0"/>
            <a:r>
              <a:rPr lang="en-US" sz="2500" b="1" dirty="0">
                <a:solidFill>
                  <a:schemeClr val="tx1"/>
                </a:solidFill>
                <a:latin typeface="Calibri" charset="0"/>
                <a:ea typeface="Calibri" charset="0"/>
                <a:cs typeface="Calibri" charset="0"/>
              </a:rPr>
              <a:t>implements model M</a:t>
            </a:r>
            <a:endParaRPr lang="en-US" sz="4000" dirty="0">
              <a:solidFill>
                <a:schemeClr val="tx1"/>
              </a:solidFill>
              <a:latin typeface="Calibri" charset="0"/>
              <a:ea typeface="Calibri" charset="0"/>
              <a:cs typeface="Calibri" charset="0"/>
            </a:endParaRPr>
          </a:p>
        </p:txBody>
      </p:sp>
      <p:sp>
        <p:nvSpPr>
          <p:cNvPr id="7" name="AutoShape 4"/>
          <p:cNvSpPr>
            <a:spLocks noChangeArrowheads="1"/>
          </p:cNvSpPr>
          <p:nvPr/>
        </p:nvSpPr>
        <p:spPr bwMode="auto">
          <a:xfrm>
            <a:off x="3881578" y="5595068"/>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charset="0"/>
                <a:ea typeface="Calibri" charset="0"/>
                <a:cs typeface="Calibri" charset="0"/>
              </a:rPr>
              <a:t>data</a:t>
            </a:r>
          </a:p>
        </p:txBody>
      </p:sp>
      <p:sp>
        <p:nvSpPr>
          <p:cNvPr id="8" name="Right Arrow 7"/>
          <p:cNvSpPr/>
          <p:nvPr/>
        </p:nvSpPr>
        <p:spPr bwMode="auto">
          <a:xfrm rot="11949186">
            <a:off x="7073653" y="2718226"/>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9" name="TextBox 8"/>
          <p:cNvSpPr txBox="1"/>
          <p:nvPr/>
        </p:nvSpPr>
        <p:spPr>
          <a:xfrm>
            <a:off x="8522590" y="2214119"/>
            <a:ext cx="2442830"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Conceptual</a:t>
            </a:r>
            <a:r>
              <a:rPr lang="fr-FR" sz="2000" dirty="0">
                <a:latin typeface="Calibri" charset="0"/>
                <a:ea typeface="Calibri" charset="0"/>
                <a:cs typeface="Calibri" charset="0"/>
              </a:rPr>
              <a:t> </a:t>
            </a:r>
            <a:r>
              <a:rPr lang="fr-FR" sz="2000" dirty="0" err="1">
                <a:latin typeface="Calibri" charset="0"/>
                <a:ea typeface="Calibri" charset="0"/>
                <a:cs typeface="Calibri" charset="0"/>
              </a:rPr>
              <a:t>modeling</a:t>
            </a:r>
            <a:endParaRPr lang="fr-FR" sz="2000" dirty="0">
              <a:latin typeface="Calibri" charset="0"/>
              <a:ea typeface="Calibri" charset="0"/>
              <a:cs typeface="Calibri" charset="0"/>
            </a:endParaRPr>
          </a:p>
        </p:txBody>
      </p:sp>
      <p:sp>
        <p:nvSpPr>
          <p:cNvPr id="10" name="Right Arrow 9"/>
          <p:cNvSpPr/>
          <p:nvPr/>
        </p:nvSpPr>
        <p:spPr bwMode="auto">
          <a:xfrm rot="1149596">
            <a:off x="6886556" y="3290351"/>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1" name="TextBox 10"/>
          <p:cNvSpPr txBox="1"/>
          <p:nvPr/>
        </p:nvSpPr>
        <p:spPr>
          <a:xfrm>
            <a:off x="7066480" y="3711285"/>
            <a:ext cx="1313162"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Evaluation</a:t>
            </a:r>
          </a:p>
        </p:txBody>
      </p:sp>
      <p:sp>
        <p:nvSpPr>
          <p:cNvPr id="12" name="Right Arrow 11"/>
          <p:cNvSpPr/>
          <p:nvPr/>
        </p:nvSpPr>
        <p:spPr bwMode="auto">
          <a:xfrm rot="5400000">
            <a:off x="3447845" y="4187363"/>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3" name="TextBox 12"/>
          <p:cNvSpPr txBox="1"/>
          <p:nvPr/>
        </p:nvSpPr>
        <p:spPr>
          <a:xfrm>
            <a:off x="2531796" y="4171460"/>
            <a:ext cx="1598561"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Model Usage</a:t>
            </a:r>
          </a:p>
        </p:txBody>
      </p:sp>
      <p:sp>
        <p:nvSpPr>
          <p:cNvPr id="14" name="Right Arrow 13"/>
          <p:cNvSpPr/>
          <p:nvPr/>
        </p:nvSpPr>
        <p:spPr bwMode="auto">
          <a:xfrm rot="16200000">
            <a:off x="4289776" y="4187363"/>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5470443" y="4167654"/>
            <a:ext cx="1804258"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Model Building</a:t>
            </a:r>
          </a:p>
        </p:txBody>
      </p:sp>
      <p:sp>
        <p:nvSpPr>
          <p:cNvPr id="16" name="Right Arrow 15"/>
          <p:cNvSpPr/>
          <p:nvPr/>
        </p:nvSpPr>
        <p:spPr bwMode="auto">
          <a:xfrm rot="20911347">
            <a:off x="6526831" y="5135568"/>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7" name="Right Arrow 16"/>
          <p:cNvSpPr/>
          <p:nvPr/>
        </p:nvSpPr>
        <p:spPr bwMode="auto">
          <a:xfrm rot="10133372">
            <a:off x="6620493" y="5709752"/>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8" name="TextBox 17"/>
          <p:cNvSpPr txBox="1"/>
          <p:nvPr/>
        </p:nvSpPr>
        <p:spPr>
          <a:xfrm>
            <a:off x="7483345" y="6123386"/>
            <a:ext cx="2138960"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Input, Monitoring</a:t>
            </a:r>
          </a:p>
        </p:txBody>
      </p:sp>
      <p:sp>
        <p:nvSpPr>
          <p:cNvPr id="19" name="TextBox 18"/>
          <p:cNvSpPr txBox="1"/>
          <p:nvPr/>
        </p:nvSpPr>
        <p:spPr>
          <a:xfrm>
            <a:off x="6491327" y="4875748"/>
            <a:ext cx="1866775"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Output, Control</a:t>
            </a:r>
          </a:p>
        </p:txBody>
      </p:sp>
      <p:sp>
        <p:nvSpPr>
          <p:cNvPr id="22" name="Rectangle 21"/>
          <p:cNvSpPr/>
          <p:nvPr/>
        </p:nvSpPr>
        <p:spPr>
          <a:xfrm>
            <a:off x="581114" y="5626342"/>
            <a:ext cx="2127744" cy="1037583"/>
          </a:xfrm>
          <a:prstGeom prst="rect">
            <a:avLst/>
          </a:prstGeom>
        </p:spPr>
        <p:txBody>
          <a:bodyPr wrap="none" lIns="113148" tIns="56574" rIns="113148" bIns="56574">
            <a:spAutoFit/>
          </a:bodyPr>
          <a:lstStyle/>
          <a:p>
            <a:r>
              <a:rPr lang="fr-FR" sz="2000" dirty="0">
                <a:latin typeface="Calibri" charset="0"/>
                <a:ea typeface="Calibri" charset="0"/>
                <a:cs typeface="Calibri" charset="0"/>
              </a:rPr>
              <a:t>Data  =  </a:t>
            </a:r>
          </a:p>
          <a:p>
            <a:r>
              <a:rPr lang="fr-FR" sz="2000" dirty="0" err="1">
                <a:latin typeface="Calibri" charset="0"/>
                <a:ea typeface="Calibri" charset="0"/>
                <a:cs typeface="Calibri" charset="0"/>
              </a:rPr>
              <a:t>Represented</a:t>
            </a:r>
            <a:r>
              <a:rPr lang="fr-FR" sz="2000" dirty="0">
                <a:latin typeface="Calibri" charset="0"/>
                <a:ea typeface="Calibri" charset="0"/>
                <a:cs typeface="Calibri" charset="0"/>
              </a:rPr>
              <a:t> in a </a:t>
            </a:r>
            <a:br>
              <a:rPr lang="fr-FR" sz="2000" dirty="0">
                <a:latin typeface="Calibri" charset="0"/>
                <a:ea typeface="Calibri" charset="0"/>
                <a:cs typeface="Calibri" charset="0"/>
              </a:rPr>
            </a:br>
            <a:r>
              <a:rPr lang="fr-FR" sz="2000" dirty="0" err="1">
                <a:latin typeface="Calibri" charset="0"/>
                <a:ea typeface="Calibri" charset="0"/>
                <a:cs typeface="Calibri" charset="0"/>
              </a:rPr>
              <a:t>computing</a:t>
            </a:r>
            <a:r>
              <a:rPr lang="fr-FR" sz="2000" dirty="0">
                <a:latin typeface="Calibri" charset="0"/>
                <a:ea typeface="Calibri" charset="0"/>
                <a:cs typeface="Calibri" charset="0"/>
              </a:rPr>
              <a:t> system</a:t>
            </a:r>
          </a:p>
        </p:txBody>
      </p:sp>
      <p:sp>
        <p:nvSpPr>
          <p:cNvPr id="23" name="Rectangle 22"/>
          <p:cNvSpPr/>
          <p:nvPr/>
        </p:nvSpPr>
        <p:spPr>
          <a:xfrm>
            <a:off x="109192" y="2463647"/>
            <a:ext cx="3009139" cy="1037583"/>
          </a:xfrm>
          <a:prstGeom prst="rect">
            <a:avLst/>
          </a:prstGeom>
        </p:spPr>
        <p:txBody>
          <a:bodyPr wrap="none" lIns="113148" tIns="56574" rIns="113148" bIns="56574">
            <a:spAutoFit/>
          </a:bodyPr>
          <a:lstStyle/>
          <a:p>
            <a:r>
              <a:rPr lang="fr-FR" sz="2000" dirty="0">
                <a:latin typeface="Calibri" charset="0"/>
                <a:ea typeface="Calibri" charset="0"/>
                <a:cs typeface="Calibri" charset="0"/>
              </a:rPr>
              <a:t>Model  =  </a:t>
            </a:r>
          </a:p>
          <a:p>
            <a:r>
              <a:rPr lang="fr-FR" sz="2000" dirty="0" err="1">
                <a:latin typeface="Calibri" charset="0"/>
                <a:ea typeface="Calibri" charset="0"/>
                <a:cs typeface="Calibri" charset="0"/>
              </a:rPr>
              <a:t>Functions</a:t>
            </a:r>
            <a:r>
              <a:rPr lang="fr-FR" sz="2000" dirty="0">
                <a:latin typeface="Calibri" charset="0"/>
                <a:ea typeface="Calibri" charset="0"/>
                <a:cs typeface="Calibri" charset="0"/>
              </a:rPr>
              <a:t>, </a:t>
            </a:r>
            <a:r>
              <a:rPr lang="fr-FR" sz="2000" dirty="0" err="1">
                <a:latin typeface="Calibri" charset="0"/>
                <a:ea typeface="Calibri" charset="0"/>
                <a:cs typeface="Calibri" charset="0"/>
              </a:rPr>
              <a:t>function</a:t>
            </a:r>
            <a:r>
              <a:rPr lang="fr-FR" sz="2000" dirty="0">
                <a:latin typeface="Calibri" charset="0"/>
                <a:ea typeface="Calibri" charset="0"/>
                <a:cs typeface="Calibri" charset="0"/>
              </a:rPr>
              <a:t> values </a:t>
            </a:r>
            <a:br>
              <a:rPr lang="fr-FR" sz="2000" dirty="0">
                <a:latin typeface="Calibri" charset="0"/>
                <a:ea typeface="Calibri" charset="0"/>
                <a:cs typeface="Calibri" charset="0"/>
              </a:rPr>
            </a:br>
            <a:r>
              <a:rPr lang="fr-FR" sz="2000" dirty="0">
                <a:latin typeface="Calibri" charset="0"/>
                <a:ea typeface="Calibri" charset="0"/>
                <a:cs typeface="Calibri" charset="0"/>
              </a:rPr>
              <a:t>and  </a:t>
            </a:r>
            <a:r>
              <a:rPr lang="fr-FR" sz="2000" dirty="0" err="1">
                <a:latin typeface="Calibri" charset="0"/>
                <a:ea typeface="Calibri" charset="0"/>
                <a:cs typeface="Calibri" charset="0"/>
              </a:rPr>
              <a:t>constraints</a:t>
            </a:r>
            <a:endParaRPr lang="fr-FR" sz="2000" dirty="0">
              <a:latin typeface="Calibri" charset="0"/>
              <a:ea typeface="Calibri" charset="0"/>
              <a:cs typeface="Calibri" charset="0"/>
            </a:endParaRPr>
          </a:p>
        </p:txBody>
      </p:sp>
      <p:pic>
        <p:nvPicPr>
          <p:cNvPr id="3" name="Picture 2">
            <a:extLst>
              <a:ext uri="{FF2B5EF4-FFF2-40B4-BE49-F238E27FC236}">
                <a16:creationId xmlns:a16="http://schemas.microsoft.com/office/drawing/2014/main" id="{ED956656-F3BB-C549-9631-88AEE05F3B7F}"/>
              </a:ext>
            </a:extLst>
          </p:cNvPr>
          <p:cNvPicPr>
            <a:picLocks noChangeAspect="1"/>
          </p:cNvPicPr>
          <p:nvPr/>
        </p:nvPicPr>
        <p:blipFill>
          <a:blip r:embed="rId4"/>
          <a:stretch>
            <a:fillRect/>
          </a:stretch>
        </p:blipFill>
        <p:spPr>
          <a:xfrm>
            <a:off x="7742224" y="5388087"/>
            <a:ext cx="616160" cy="607981"/>
          </a:xfrm>
          <a:prstGeom prst="rect">
            <a:avLst/>
          </a:prstGeom>
        </p:spPr>
      </p:pic>
      <p:pic>
        <p:nvPicPr>
          <p:cNvPr id="20" name="Picture 19">
            <a:extLst>
              <a:ext uri="{FF2B5EF4-FFF2-40B4-BE49-F238E27FC236}">
                <a16:creationId xmlns:a16="http://schemas.microsoft.com/office/drawing/2014/main" id="{0A1ED607-5D57-474E-AA0C-67818EC2FD93}"/>
              </a:ext>
            </a:extLst>
          </p:cNvPr>
          <p:cNvPicPr>
            <a:picLocks noChangeAspect="1"/>
          </p:cNvPicPr>
          <p:nvPr/>
        </p:nvPicPr>
        <p:blipFill>
          <a:blip r:embed="rId5"/>
          <a:stretch>
            <a:fillRect/>
          </a:stretch>
        </p:blipFill>
        <p:spPr>
          <a:xfrm>
            <a:off x="7805812" y="2856283"/>
            <a:ext cx="622893" cy="537953"/>
          </a:xfrm>
          <a:prstGeom prst="rect">
            <a:avLst/>
          </a:prstGeom>
        </p:spPr>
      </p:pic>
    </p:spTree>
    <p:extLst>
      <p:ext uri="{BB962C8B-B14F-4D97-AF65-F5344CB8AC3E}">
        <p14:creationId xmlns:p14="http://schemas.microsoft.com/office/powerpoint/2010/main" val="2031141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Utility</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6" name="AutoShape 4"/>
          <p:cNvSpPr>
            <a:spLocks noChangeArrowheads="1"/>
          </p:cNvSpPr>
          <p:nvPr/>
        </p:nvSpPr>
        <p:spPr bwMode="auto">
          <a:xfrm>
            <a:off x="1075141" y="5678244"/>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7" name="Line 7"/>
          <p:cNvSpPr>
            <a:spLocks noChangeShapeType="1"/>
          </p:cNvSpPr>
          <p:nvPr/>
        </p:nvSpPr>
        <p:spPr bwMode="auto">
          <a:xfrm flipH="1">
            <a:off x="2010620" y="5028330"/>
            <a:ext cx="6031" cy="665407"/>
          </a:xfrm>
          <a:prstGeom prst="line">
            <a:avLst/>
          </a:prstGeom>
          <a:noFill/>
          <a:ln w="12700">
            <a:solidFill>
              <a:schemeClr val="tx1"/>
            </a:solidFill>
            <a:round/>
            <a:headEnd/>
            <a:tailEnd/>
          </a:ln>
          <a:effectLst/>
        </p:spPr>
        <p:txBody>
          <a:bodyPr wrap="none" lIns="113148" tIns="56574" rIns="113148" bIns="56574" anchor="ctr"/>
          <a:lstStyle/>
          <a:p>
            <a:endParaRPr lang="fr-CH" sz="1700">
              <a:latin typeface="Calibri"/>
              <a:cs typeface="Calibri"/>
            </a:endParaRPr>
          </a:p>
        </p:txBody>
      </p:sp>
      <p:pic>
        <p:nvPicPr>
          <p:cNvPr id="8" name="Picture 7"/>
          <p:cNvPicPr>
            <a:picLocks noChangeAspect="1"/>
          </p:cNvPicPr>
          <p:nvPr/>
        </p:nvPicPr>
        <p:blipFill>
          <a:blip r:embed="rId3"/>
          <a:stretch>
            <a:fillRect/>
          </a:stretch>
        </p:blipFill>
        <p:spPr>
          <a:xfrm>
            <a:off x="1542880" y="1950820"/>
            <a:ext cx="841931" cy="748583"/>
          </a:xfrm>
          <a:prstGeom prst="rect">
            <a:avLst/>
          </a:prstGeom>
        </p:spPr>
      </p:pic>
      <p:sp>
        <p:nvSpPr>
          <p:cNvPr id="9" name="Right Arrow 8"/>
          <p:cNvSpPr/>
          <p:nvPr/>
        </p:nvSpPr>
        <p:spPr bwMode="auto">
          <a:xfrm rot="5400000">
            <a:off x="1303624" y="3292108"/>
            <a:ext cx="1413990" cy="561287"/>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0" name="Rectangle 9"/>
          <p:cNvSpPr/>
          <p:nvPr/>
        </p:nvSpPr>
        <p:spPr>
          <a:xfrm>
            <a:off x="3694482" y="1132832"/>
            <a:ext cx="7764475" cy="6146674"/>
          </a:xfrm>
          <a:prstGeom prst="rect">
            <a:avLst/>
          </a:prstGeom>
        </p:spPr>
        <p:txBody>
          <a:bodyPr wrap="square" lIns="113148" tIns="56574" rIns="113148" bIns="56574">
            <a:spAutoFit/>
          </a:bodyPr>
          <a:lstStyle/>
          <a:p>
            <a:pPr algn="l" eaLnBrk="0" hangingPunct="0"/>
            <a:r>
              <a:rPr lang="en-US" sz="2800" dirty="0">
                <a:solidFill>
                  <a:schemeClr val="tx1"/>
                </a:solidFill>
                <a:latin typeface="Calibri"/>
                <a:cs typeface="Calibri"/>
              </a:rPr>
              <a:t>Users need information system to take </a:t>
            </a:r>
            <a:r>
              <a:rPr lang="en-US" sz="2800" b="1" dirty="0">
                <a:solidFill>
                  <a:schemeClr val="tx1"/>
                </a:solidFill>
                <a:latin typeface="Calibri"/>
                <a:cs typeface="Calibri"/>
              </a:rPr>
              <a:t>decisions</a:t>
            </a:r>
          </a:p>
          <a:p>
            <a:pPr algn="l" eaLnBrk="0" hangingPunct="0"/>
            <a:endParaRPr lang="en-US" sz="2800" dirty="0">
              <a:solidFill>
                <a:schemeClr val="tx1"/>
              </a:solidFill>
              <a:latin typeface="Calibri"/>
              <a:cs typeface="Calibri"/>
            </a:endParaRPr>
          </a:p>
          <a:p>
            <a:pPr algn="l" eaLnBrk="0" hangingPunct="0"/>
            <a:r>
              <a:rPr lang="en-US" sz="2800" b="1" dirty="0">
                <a:solidFill>
                  <a:schemeClr val="tx1"/>
                </a:solidFill>
                <a:latin typeface="Calibri"/>
                <a:cs typeface="Calibri"/>
              </a:rPr>
              <a:t>Utility</a:t>
            </a:r>
            <a:r>
              <a:rPr lang="en-US" sz="2800" dirty="0">
                <a:solidFill>
                  <a:schemeClr val="tx1"/>
                </a:solidFill>
                <a:latin typeface="Calibri"/>
                <a:cs typeface="Calibri"/>
              </a:rPr>
              <a:t> of information linked to the value achieved</a:t>
            </a:r>
          </a:p>
          <a:p>
            <a:pPr algn="l" eaLnBrk="0" hangingPunct="0"/>
            <a:endParaRPr lang="en-US" sz="2800" dirty="0">
              <a:solidFill>
                <a:schemeClr val="tx1"/>
              </a:solidFill>
              <a:latin typeface="Calibri"/>
              <a:cs typeface="Calibri"/>
            </a:endParaRPr>
          </a:p>
          <a:p>
            <a:pPr algn="l" eaLnBrk="0" hangingPunct="0"/>
            <a:r>
              <a:rPr lang="en-US" sz="2800" b="1" dirty="0">
                <a:solidFill>
                  <a:schemeClr val="tx1"/>
                </a:solidFill>
                <a:latin typeface="Calibri"/>
                <a:cs typeface="Calibri"/>
              </a:rPr>
              <a:t>Value</a:t>
            </a:r>
            <a:r>
              <a:rPr lang="en-US" sz="2800" dirty="0">
                <a:solidFill>
                  <a:schemeClr val="tx1"/>
                </a:solidFill>
                <a:latin typeface="Calibri"/>
                <a:cs typeface="Calibri"/>
              </a:rPr>
              <a:t> depends on</a:t>
            </a:r>
          </a:p>
          <a:p>
            <a:pPr marL="707174" indent="-707174" algn="l" eaLnBrk="0" hangingPunct="0">
              <a:buFont typeface="Arial"/>
              <a:buChar char="•"/>
            </a:pPr>
            <a:r>
              <a:rPr lang="en-US" sz="2800" dirty="0">
                <a:solidFill>
                  <a:schemeClr val="tx1"/>
                </a:solidFill>
                <a:latin typeface="Calibri"/>
                <a:cs typeface="Calibri"/>
              </a:rPr>
              <a:t>Importance of decision</a:t>
            </a:r>
          </a:p>
          <a:p>
            <a:pPr marL="707174" indent="-707174" algn="l" eaLnBrk="0" hangingPunct="0">
              <a:buFont typeface="Arial"/>
              <a:buChar char="•"/>
            </a:pPr>
            <a:r>
              <a:rPr lang="en-US" sz="2800" dirty="0">
                <a:solidFill>
                  <a:schemeClr val="tx1"/>
                </a:solidFill>
                <a:latin typeface="Calibri"/>
                <a:cs typeface="Calibri"/>
              </a:rPr>
              <a:t>Quality of decision</a:t>
            </a:r>
          </a:p>
          <a:p>
            <a:pPr marL="707174" indent="-707174" algn="l" eaLnBrk="0" hangingPunct="0">
              <a:buFont typeface="Arial"/>
              <a:buChar char="•"/>
            </a:pPr>
            <a:endParaRPr lang="en-US" sz="2800" dirty="0">
              <a:solidFill>
                <a:schemeClr val="tx1"/>
              </a:solidFill>
              <a:latin typeface="Calibri"/>
              <a:cs typeface="Calibri"/>
            </a:endParaRPr>
          </a:p>
          <a:p>
            <a:pPr algn="l" eaLnBrk="0" hangingPunct="0"/>
            <a:r>
              <a:rPr lang="en-US" sz="2800" dirty="0">
                <a:solidFill>
                  <a:schemeClr val="tx1"/>
                </a:solidFill>
                <a:latin typeface="Calibri"/>
                <a:cs typeface="Calibri"/>
              </a:rPr>
              <a:t>Quality of decision depends on quality and understandability of </a:t>
            </a:r>
            <a:r>
              <a:rPr lang="en-US" sz="2800">
                <a:solidFill>
                  <a:schemeClr val="tx1"/>
                </a:solidFill>
                <a:latin typeface="Calibri"/>
                <a:cs typeface="Calibri"/>
              </a:rPr>
              <a:t>information!</a:t>
            </a:r>
          </a:p>
          <a:p>
            <a:pPr algn="l" eaLnBrk="0" hangingPunct="0"/>
            <a:endParaRPr lang="en-US" sz="2800">
              <a:solidFill>
                <a:schemeClr val="tx1"/>
              </a:solidFill>
              <a:latin typeface="Calibri"/>
              <a:cs typeface="Calibri"/>
            </a:endParaRPr>
          </a:p>
          <a:p>
            <a:pPr algn="l" eaLnBrk="0" hangingPunct="0"/>
            <a:r>
              <a:rPr lang="en-US" sz="2800">
                <a:solidFill>
                  <a:schemeClr val="tx1"/>
                </a:solidFill>
                <a:latin typeface="Calibri"/>
                <a:cs typeface="Calibri"/>
              </a:rPr>
              <a:t>Using information systems for decision making is associated with the notion of </a:t>
            </a:r>
            <a:r>
              <a:rPr lang="en-US" sz="2800" b="1">
                <a:solidFill>
                  <a:schemeClr val="tx1"/>
                </a:solidFill>
                <a:latin typeface="Calibri"/>
                <a:cs typeface="Calibri"/>
              </a:rPr>
              <a:t>knowledge management</a:t>
            </a:r>
            <a:r>
              <a:rPr lang="en-US" sz="2800">
                <a:solidFill>
                  <a:schemeClr val="tx1"/>
                </a:solidFill>
                <a:latin typeface="Calibri"/>
                <a:cs typeface="Calibri"/>
              </a:rPr>
              <a:t>.</a:t>
            </a:r>
            <a:endParaRPr lang="en-US" sz="4400" dirty="0">
              <a:solidFill>
                <a:schemeClr val="tx1"/>
              </a:solidFill>
              <a:latin typeface="Calibri"/>
              <a:cs typeface="Calibri"/>
            </a:endParaRPr>
          </a:p>
        </p:txBody>
      </p:sp>
      <p:sp>
        <p:nvSpPr>
          <p:cNvPr id="11" name="Text Box 5"/>
          <p:cNvSpPr txBox="1">
            <a:spLocks noChangeArrowheads="1"/>
          </p:cNvSpPr>
          <p:nvPr/>
        </p:nvSpPr>
        <p:spPr bwMode="auto">
          <a:xfrm>
            <a:off x="1291480" y="4566165"/>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7674295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Refined View of an Information System</a:t>
            </a:r>
          </a:p>
        </p:txBody>
      </p:sp>
      <p:sp>
        <p:nvSpPr>
          <p:cNvPr id="5" name="Footer Placeholder 4"/>
          <p:cNvSpPr>
            <a:spLocks noGrp="1"/>
          </p:cNvSpPr>
          <p:nvPr>
            <p:ph type="ftr" sz="quarter" idx="10"/>
          </p:nvPr>
        </p:nvSpPr>
        <p:spPr/>
        <p:txBody>
          <a:bodyPr/>
          <a:lstStyle/>
          <a:p>
            <a:r>
              <a:rPr lang="fr-CH"/>
              <a:t>©2021, Karl Aberer, EPFL-IC, Laboratoire de systèmes d'informations répartis </a:t>
            </a:r>
            <a:endParaRPr lang="en-GB"/>
          </a:p>
        </p:txBody>
      </p:sp>
      <p:sp>
        <p:nvSpPr>
          <p:cNvPr id="8" name="AutoShape 4"/>
          <p:cNvSpPr>
            <a:spLocks noChangeArrowheads="1"/>
          </p:cNvSpPr>
          <p:nvPr/>
        </p:nvSpPr>
        <p:spPr bwMode="auto">
          <a:xfrm>
            <a:off x="4536413" y="6190384"/>
            <a:ext cx="1964506" cy="597600"/>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1700" b="1" dirty="0">
                <a:solidFill>
                  <a:schemeClr val="tx1"/>
                </a:solidFill>
                <a:latin typeface="Calibri"/>
                <a:cs typeface="Calibri"/>
              </a:rPr>
              <a:t>Database</a:t>
            </a:r>
          </a:p>
        </p:txBody>
      </p:sp>
      <p:sp>
        <p:nvSpPr>
          <p:cNvPr id="9" name="Text Box 5"/>
          <p:cNvSpPr txBox="1">
            <a:spLocks noChangeArrowheads="1"/>
          </p:cNvSpPr>
          <p:nvPr/>
        </p:nvSpPr>
        <p:spPr bwMode="auto">
          <a:xfrm>
            <a:off x="4415964" y="4142637"/>
            <a:ext cx="2342911"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Database Management</a:t>
            </a:r>
            <a:endParaRPr lang="en-US" sz="2500" dirty="0">
              <a:solidFill>
                <a:schemeClr val="tx1"/>
              </a:solidFill>
              <a:latin typeface="Calibri"/>
              <a:cs typeface="Calibri"/>
            </a:endParaRPr>
          </a:p>
        </p:txBody>
      </p:sp>
      <p:sp>
        <p:nvSpPr>
          <p:cNvPr id="11" name="Line 7"/>
          <p:cNvSpPr>
            <a:spLocks noChangeShapeType="1"/>
          </p:cNvSpPr>
          <p:nvPr/>
        </p:nvSpPr>
        <p:spPr bwMode="auto">
          <a:xfrm flipH="1">
            <a:off x="5570918" y="4513046"/>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2" name="Picture 8" descr="TR00034_[1]"/>
          <p:cNvPicPr>
            <a:picLocks noChangeAspect="1" noChangeArrowheads="1"/>
          </p:cNvPicPr>
          <p:nvPr/>
        </p:nvPicPr>
        <p:blipFill>
          <a:blip r:embed="rId3" cstate="print"/>
          <a:srcRect/>
          <a:stretch>
            <a:fillRect/>
          </a:stretch>
        </p:blipFill>
        <p:spPr bwMode="auto">
          <a:xfrm flipH="1">
            <a:off x="9587999" y="3045878"/>
            <a:ext cx="629926" cy="630030"/>
          </a:xfrm>
          <a:prstGeom prst="rect">
            <a:avLst/>
          </a:prstGeom>
          <a:noFill/>
          <a:ln w="9525">
            <a:noFill/>
            <a:miter lim="800000"/>
            <a:headEnd/>
            <a:tailEnd/>
          </a:ln>
        </p:spPr>
      </p:pic>
      <p:sp>
        <p:nvSpPr>
          <p:cNvPr id="13" name="AutoShape 9"/>
          <p:cNvSpPr>
            <a:spLocks noChangeArrowheads="1"/>
          </p:cNvSpPr>
          <p:nvPr/>
        </p:nvSpPr>
        <p:spPr bwMode="auto">
          <a:xfrm>
            <a:off x="7342850" y="2962702"/>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4" name="Rectangle 10"/>
          <p:cNvSpPr>
            <a:spLocks noChangeArrowheads="1"/>
          </p:cNvSpPr>
          <p:nvPr/>
        </p:nvSpPr>
        <p:spPr bwMode="auto">
          <a:xfrm>
            <a:off x="7291810" y="3378581"/>
            <a:ext cx="1742843"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Interpretation</a:t>
            </a:r>
          </a:p>
        </p:txBody>
      </p:sp>
      <p:sp>
        <p:nvSpPr>
          <p:cNvPr id="15" name="Text Box 5"/>
          <p:cNvSpPr txBox="1">
            <a:spLocks noChangeArrowheads="1"/>
          </p:cNvSpPr>
          <p:nvPr/>
        </p:nvSpPr>
        <p:spPr bwMode="auto">
          <a:xfrm>
            <a:off x="4305601" y="3018573"/>
            <a:ext cx="2578909"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Information Management</a:t>
            </a:r>
            <a:endParaRPr lang="en-US" sz="2500" dirty="0">
              <a:solidFill>
                <a:schemeClr val="tx1"/>
              </a:solidFill>
              <a:latin typeface="Calibri"/>
              <a:cs typeface="Calibri"/>
            </a:endParaRPr>
          </a:p>
        </p:txBody>
      </p:sp>
      <p:sp>
        <p:nvSpPr>
          <p:cNvPr id="16" name="Line 7"/>
          <p:cNvSpPr>
            <a:spLocks noChangeShapeType="1"/>
          </p:cNvSpPr>
          <p:nvPr/>
        </p:nvSpPr>
        <p:spPr bwMode="auto">
          <a:xfrm>
            <a:off x="5561379" y="3385315"/>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7" name="Text Box 5"/>
          <p:cNvSpPr txBox="1">
            <a:spLocks noChangeArrowheads="1"/>
          </p:cNvSpPr>
          <p:nvPr/>
        </p:nvSpPr>
        <p:spPr bwMode="auto">
          <a:xfrm>
            <a:off x="4626346" y="5215185"/>
            <a:ext cx="1841002"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Operating System</a:t>
            </a:r>
            <a:endParaRPr lang="en-US" sz="2500" dirty="0">
              <a:solidFill>
                <a:schemeClr val="tx1"/>
              </a:solidFill>
              <a:latin typeface="Calibri"/>
              <a:cs typeface="Calibri"/>
            </a:endParaRPr>
          </a:p>
        </p:txBody>
      </p:sp>
      <p:sp>
        <p:nvSpPr>
          <p:cNvPr id="18" name="Line 7"/>
          <p:cNvSpPr>
            <a:spLocks noChangeShapeType="1"/>
          </p:cNvSpPr>
          <p:nvPr/>
        </p:nvSpPr>
        <p:spPr bwMode="auto">
          <a:xfrm flipH="1">
            <a:off x="5530344" y="5585594"/>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9" name="Rectangle 10"/>
          <p:cNvSpPr>
            <a:spLocks noChangeArrowheads="1"/>
          </p:cNvSpPr>
          <p:nvPr/>
        </p:nvSpPr>
        <p:spPr bwMode="auto">
          <a:xfrm>
            <a:off x="697803" y="2879525"/>
            <a:ext cx="2716366"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Semantic Layer</a:t>
            </a:r>
          </a:p>
          <a:p>
            <a:r>
              <a:rPr lang="en-US" sz="1700" dirty="0">
                <a:solidFill>
                  <a:schemeClr val="tx1"/>
                </a:solidFill>
                <a:latin typeface="Calibri"/>
                <a:cs typeface="Calibri"/>
              </a:rPr>
              <a:t>Application/Domain specific</a:t>
            </a:r>
          </a:p>
        </p:txBody>
      </p:sp>
      <p:sp>
        <p:nvSpPr>
          <p:cNvPr id="20" name="Rectangle 10"/>
          <p:cNvSpPr>
            <a:spLocks noChangeArrowheads="1"/>
          </p:cNvSpPr>
          <p:nvPr/>
        </p:nvSpPr>
        <p:spPr bwMode="auto">
          <a:xfrm>
            <a:off x="459586" y="4043988"/>
            <a:ext cx="3192803"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Syntactic Layer</a:t>
            </a:r>
          </a:p>
          <a:p>
            <a:r>
              <a:rPr lang="en-US" sz="1700" dirty="0">
                <a:solidFill>
                  <a:schemeClr val="tx1"/>
                </a:solidFill>
                <a:latin typeface="Calibri"/>
                <a:cs typeface="Calibri"/>
              </a:rPr>
              <a:t>Application/Domain independent</a:t>
            </a:r>
          </a:p>
        </p:txBody>
      </p:sp>
      <p:sp>
        <p:nvSpPr>
          <p:cNvPr id="21" name="Rectangle 10"/>
          <p:cNvSpPr>
            <a:spLocks noChangeArrowheads="1"/>
          </p:cNvSpPr>
          <p:nvPr/>
        </p:nvSpPr>
        <p:spPr bwMode="auto">
          <a:xfrm>
            <a:off x="776398" y="5042099"/>
            <a:ext cx="2653637"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Physical Layer</a:t>
            </a:r>
          </a:p>
          <a:p>
            <a:r>
              <a:rPr lang="en-US" sz="1700" dirty="0">
                <a:solidFill>
                  <a:schemeClr val="tx1"/>
                </a:solidFill>
                <a:latin typeface="Calibri"/>
                <a:cs typeface="Calibri"/>
              </a:rPr>
              <a:t>Storage, Networks, Sensors</a:t>
            </a:r>
          </a:p>
        </p:txBody>
      </p:sp>
      <p:sp>
        <p:nvSpPr>
          <p:cNvPr id="22" name="Text Box 5"/>
          <p:cNvSpPr txBox="1">
            <a:spLocks noChangeArrowheads="1"/>
          </p:cNvSpPr>
          <p:nvPr/>
        </p:nvSpPr>
        <p:spPr bwMode="auto">
          <a:xfrm>
            <a:off x="4355553" y="1881415"/>
            <a:ext cx="2487138"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Knowledge Management</a:t>
            </a:r>
            <a:endParaRPr lang="en-US" sz="2500" dirty="0">
              <a:solidFill>
                <a:schemeClr val="tx1"/>
              </a:solidFill>
              <a:latin typeface="Calibri"/>
              <a:cs typeface="Calibri"/>
            </a:endParaRPr>
          </a:p>
        </p:txBody>
      </p:sp>
      <p:sp>
        <p:nvSpPr>
          <p:cNvPr id="23" name="Line 7"/>
          <p:cNvSpPr>
            <a:spLocks noChangeShapeType="1"/>
          </p:cNvSpPr>
          <p:nvPr/>
        </p:nvSpPr>
        <p:spPr bwMode="auto">
          <a:xfrm>
            <a:off x="5565440" y="2248157"/>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4" name="Rectangle 10"/>
          <p:cNvSpPr>
            <a:spLocks noChangeArrowheads="1"/>
          </p:cNvSpPr>
          <p:nvPr/>
        </p:nvSpPr>
        <p:spPr bwMode="auto">
          <a:xfrm>
            <a:off x="825986" y="1715063"/>
            <a:ext cx="2460005"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Pragmatic Layer</a:t>
            </a:r>
          </a:p>
          <a:p>
            <a:r>
              <a:rPr lang="en-US" sz="1700" dirty="0">
                <a:solidFill>
                  <a:schemeClr val="tx1"/>
                </a:solidFill>
                <a:latin typeface="Calibri"/>
                <a:cs typeface="Calibri"/>
              </a:rPr>
              <a:t>User/Community specific</a:t>
            </a:r>
          </a:p>
        </p:txBody>
      </p:sp>
      <p:sp>
        <p:nvSpPr>
          <p:cNvPr id="25" name="AutoShape 9"/>
          <p:cNvSpPr>
            <a:spLocks noChangeArrowheads="1"/>
          </p:cNvSpPr>
          <p:nvPr/>
        </p:nvSpPr>
        <p:spPr bwMode="auto">
          <a:xfrm>
            <a:off x="7342850" y="1798239"/>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26" name="Rectangle 10"/>
          <p:cNvSpPr>
            <a:spLocks noChangeArrowheads="1"/>
          </p:cNvSpPr>
          <p:nvPr/>
        </p:nvSpPr>
        <p:spPr bwMode="auto">
          <a:xfrm>
            <a:off x="7585203" y="2214119"/>
            <a:ext cx="1130997" cy="422030"/>
          </a:xfrm>
          <a:prstGeom prst="rect">
            <a:avLst/>
          </a:prstGeom>
          <a:noFill/>
          <a:ln w="9525" algn="ctr">
            <a:noFill/>
            <a:miter lim="800000"/>
            <a:headEnd/>
            <a:tailEnd/>
          </a:ln>
          <a:effectLst/>
        </p:spPr>
        <p:txBody>
          <a:bodyPr wrap="none" lIns="113148" tIns="56574" rIns="113148" bIns="56574">
            <a:spAutoFit/>
          </a:bodyPr>
          <a:lstStyle/>
          <a:p>
            <a:r>
              <a:rPr lang="en-US" sz="2000" b="1">
                <a:solidFill>
                  <a:schemeClr val="tx1"/>
                </a:solidFill>
                <a:latin typeface="Calibri"/>
                <a:cs typeface="Calibri"/>
              </a:rPr>
              <a:t>Decision</a:t>
            </a:r>
            <a:endParaRPr lang="en-US" sz="2000" b="1" dirty="0">
              <a:solidFill>
                <a:schemeClr val="tx1"/>
              </a:solidFill>
              <a:latin typeface="Calibri"/>
              <a:cs typeface="Calibri"/>
            </a:endParaRPr>
          </a:p>
        </p:txBody>
      </p:sp>
      <p:pic>
        <p:nvPicPr>
          <p:cNvPr id="27" name="Picture 26"/>
          <p:cNvPicPr>
            <a:picLocks noChangeAspect="1"/>
          </p:cNvPicPr>
          <p:nvPr/>
        </p:nvPicPr>
        <p:blipFill>
          <a:blip r:embed="rId4"/>
          <a:stretch>
            <a:fillRect/>
          </a:stretch>
        </p:blipFill>
        <p:spPr>
          <a:xfrm>
            <a:off x="9494452" y="1548711"/>
            <a:ext cx="841931" cy="748583"/>
          </a:xfrm>
          <a:prstGeom prst="rect">
            <a:avLst/>
          </a:prstGeom>
        </p:spPr>
      </p:pic>
      <p:sp>
        <p:nvSpPr>
          <p:cNvPr id="28" name="AutoShape 9"/>
          <p:cNvSpPr>
            <a:spLocks noChangeArrowheads="1"/>
          </p:cNvSpPr>
          <p:nvPr/>
        </p:nvSpPr>
        <p:spPr bwMode="auto">
          <a:xfrm rot="5400000">
            <a:off x="9587739" y="2391103"/>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pic>
        <p:nvPicPr>
          <p:cNvPr id="29" name="Picture 28"/>
          <p:cNvPicPr>
            <a:picLocks noChangeAspect="1"/>
          </p:cNvPicPr>
          <p:nvPr/>
        </p:nvPicPr>
        <p:blipFill>
          <a:blip r:embed="rId5"/>
          <a:stretch>
            <a:fillRect/>
          </a:stretch>
        </p:blipFill>
        <p:spPr>
          <a:xfrm flipH="1">
            <a:off x="9588000" y="4341589"/>
            <a:ext cx="654835" cy="783686"/>
          </a:xfrm>
          <a:prstGeom prst="rect">
            <a:avLst/>
          </a:prstGeom>
        </p:spPr>
      </p:pic>
      <p:sp>
        <p:nvSpPr>
          <p:cNvPr id="30" name="AutoShape 9"/>
          <p:cNvSpPr>
            <a:spLocks noChangeArrowheads="1"/>
          </p:cNvSpPr>
          <p:nvPr/>
        </p:nvSpPr>
        <p:spPr bwMode="auto">
          <a:xfrm rot="5400000">
            <a:off x="9587740" y="3721918"/>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1" name="AutoShape 9"/>
          <p:cNvSpPr>
            <a:spLocks noChangeArrowheads="1"/>
          </p:cNvSpPr>
          <p:nvPr/>
        </p:nvSpPr>
        <p:spPr bwMode="auto">
          <a:xfrm>
            <a:off x="7342850" y="4043988"/>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2" name="Rectangle 10"/>
          <p:cNvSpPr>
            <a:spLocks noChangeArrowheads="1"/>
          </p:cNvSpPr>
          <p:nvPr/>
        </p:nvSpPr>
        <p:spPr bwMode="auto">
          <a:xfrm>
            <a:off x="7367482" y="4459868"/>
            <a:ext cx="1730071"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Measurement</a:t>
            </a:r>
          </a:p>
        </p:txBody>
      </p:sp>
    </p:spTree>
    <p:extLst>
      <p:ext uri="{BB962C8B-B14F-4D97-AF65-F5344CB8AC3E}">
        <p14:creationId xmlns:p14="http://schemas.microsoft.com/office/powerpoint/2010/main" val="9427951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fr-FR" sz="3600" dirty="0" err="1"/>
              <a:t>Grouping</a:t>
            </a:r>
            <a:r>
              <a:rPr lang="fr-FR" sz="3600" dirty="0"/>
              <a:t> Facebook </a:t>
            </a:r>
            <a:r>
              <a:rPr lang="fr-FR" sz="3600" dirty="0" err="1"/>
              <a:t>users</a:t>
            </a:r>
            <a:r>
              <a:rPr lang="fr-FR" sz="3600" dirty="0"/>
              <a:t> </a:t>
            </a:r>
            <a:r>
              <a:rPr lang="fr-FR" sz="3600" dirty="0" err="1"/>
              <a:t>according</a:t>
            </a:r>
            <a:r>
              <a:rPr lang="fr-FR" sz="3600" dirty="0"/>
              <a:t> to </a:t>
            </a:r>
            <a:r>
              <a:rPr lang="fr-FR" sz="3600" dirty="0" err="1"/>
              <a:t>their</a:t>
            </a:r>
            <a:r>
              <a:rPr lang="fr-FR" sz="3600" dirty="0"/>
              <a:t> </a:t>
            </a:r>
            <a:r>
              <a:rPr lang="fr-FR" sz="3600" dirty="0" err="1"/>
              <a:t>interest</a:t>
            </a:r>
            <a:r>
              <a:rPr lang="fr-FR" sz="3600" dirty="0"/>
              <a:t> by </a:t>
            </a:r>
            <a:r>
              <a:rPr lang="fr-FR" sz="3600" dirty="0" err="1"/>
              <a:t>analyzing</a:t>
            </a:r>
            <a:r>
              <a:rPr lang="fr-FR" sz="3600" dirty="0"/>
              <a:t> the content of </a:t>
            </a:r>
            <a:r>
              <a:rPr lang="fr-FR" sz="3600" dirty="0" err="1"/>
              <a:t>their</a:t>
            </a:r>
            <a:r>
              <a:rPr lang="fr-FR" sz="3600" dirty="0"/>
              <a:t> </a:t>
            </a:r>
            <a:r>
              <a:rPr lang="fr-FR" sz="3600" dirty="0" err="1"/>
              <a:t>posts</a:t>
            </a:r>
            <a:r>
              <a:rPr lang="fr-FR" sz="3600" dirty="0"/>
              <a:t> </a:t>
            </a:r>
            <a:r>
              <a:rPr lang="fr-FR" sz="3600" dirty="0" err="1"/>
              <a:t>is</a:t>
            </a:r>
            <a:r>
              <a:rPr lang="fr-FR" sz="3600" dirty="0"/>
              <a:t> …</a:t>
            </a:r>
          </a:p>
        </p:txBody>
      </p:sp>
      <p:sp>
        <p:nvSpPr>
          <p:cNvPr id="13314" name="TPAnswers" title="Answer Text"/>
          <p:cNvSpPr>
            <a:spLocks noGrp="1"/>
          </p:cNvSpPr>
          <p:nvPr>
            <p:ph idx="1"/>
            <p:custDataLst>
              <p:tags r:id="rId2"/>
            </p:custDataLst>
          </p:nvPr>
        </p:nvSpPr>
        <p:spPr>
          <a:xfrm>
            <a:off x="233048" y="2448643"/>
            <a:ext cx="10790331" cy="4910033"/>
          </a:xfrm>
        </p:spPr>
        <p:txBody>
          <a:bodyPr>
            <a:normAutofit/>
          </a:bodyPr>
          <a:lstStyle/>
          <a:p>
            <a:pPr marL="636457" indent="-636457">
              <a:buFont typeface="+mj-lt"/>
              <a:buAutoNum type="arabicPeriod"/>
            </a:pPr>
            <a:r>
              <a:rPr lang="fr-FR" sz="4000" dirty="0"/>
              <a:t>a </a:t>
            </a:r>
            <a:r>
              <a:rPr lang="fr-FR" sz="4000" dirty="0" err="1"/>
              <a:t>retrieval</a:t>
            </a:r>
            <a:r>
              <a:rPr lang="fr-FR" sz="4000" dirty="0"/>
              <a:t> </a:t>
            </a:r>
            <a:r>
              <a:rPr lang="fr-FR" sz="4000" dirty="0" err="1"/>
              <a:t>task</a:t>
            </a:r>
            <a:endParaRPr lang="fr-FR" sz="4000" dirty="0"/>
          </a:p>
          <a:p>
            <a:pPr marL="636457" indent="-636457">
              <a:buFont typeface="+mj-lt"/>
              <a:buAutoNum type="arabicPeriod"/>
            </a:pPr>
            <a:r>
              <a:rPr lang="fr-FR" sz="4000" dirty="0"/>
              <a:t>a data </a:t>
            </a:r>
            <a:r>
              <a:rPr lang="fr-FR" sz="4000" dirty="0" err="1"/>
              <a:t>mining</a:t>
            </a:r>
            <a:r>
              <a:rPr lang="fr-FR" sz="4000" dirty="0"/>
              <a:t> </a:t>
            </a:r>
            <a:r>
              <a:rPr lang="fr-FR" sz="4000" dirty="0" err="1"/>
              <a:t>task</a:t>
            </a:r>
            <a:endParaRPr lang="fr-FR" sz="4000" dirty="0"/>
          </a:p>
          <a:p>
            <a:pPr marL="636457" indent="-636457">
              <a:buFont typeface="+mj-lt"/>
              <a:buAutoNum type="arabicPeriod"/>
            </a:pPr>
            <a:r>
              <a:rPr lang="fr-FR" sz="4000" dirty="0"/>
              <a:t>an </a:t>
            </a:r>
            <a:r>
              <a:rPr lang="fr-FR" sz="4000" dirty="0" err="1"/>
              <a:t>evaluation</a:t>
            </a:r>
            <a:r>
              <a:rPr lang="fr-FR" sz="4000" dirty="0"/>
              <a:t> </a:t>
            </a:r>
            <a:r>
              <a:rPr lang="fr-FR" sz="4000" dirty="0" err="1"/>
              <a:t>task</a:t>
            </a:r>
            <a:endParaRPr lang="fr-FR" sz="4000" dirty="0"/>
          </a:p>
          <a:p>
            <a:pPr marL="636457" indent="-636457">
              <a:buFont typeface="+mj-lt"/>
              <a:buAutoNum type="arabicPeriod"/>
            </a:pPr>
            <a:r>
              <a:rPr lang="fr-FR" sz="4000" dirty="0"/>
              <a:t>a monitoring </a:t>
            </a:r>
            <a:r>
              <a:rPr lang="fr-FR" sz="4000" dirty="0" err="1"/>
              <a:t>task</a:t>
            </a:r>
            <a:endParaRPr lang="fr-FR" sz="4000" dirty="0"/>
          </a:p>
        </p:txBody>
      </p:sp>
      <p:sp>
        <p:nvSpPr>
          <p:cNvPr id="2" name="Footer Placeholder 1">
            <a:extLst>
              <a:ext uri="{FF2B5EF4-FFF2-40B4-BE49-F238E27FC236}">
                <a16:creationId xmlns:a16="http://schemas.microsoft.com/office/drawing/2014/main" id="{5B2303B2-F7D9-0B41-A260-4986D0A32B5F}"/>
              </a:ext>
            </a:extLst>
          </p:cNvPr>
          <p:cNvSpPr>
            <a:spLocks noGrp="1"/>
          </p:cNvSpPr>
          <p:nvPr>
            <p:ph type="ftr" sz="quarter" idx="10"/>
          </p:nvPr>
        </p:nvSpPr>
        <p:spPr/>
        <p:txBody>
          <a:bodyPr/>
          <a:lstStyle/>
          <a:p>
            <a:pPr>
              <a:defRPr/>
            </a:pPr>
            <a:r>
              <a:rPr lang="en-US"/>
              <a:t>©2021, Karl Aberer, EPFL-IC, Laboratoire de systèmes d'informations répartis </a:t>
            </a:r>
          </a:p>
        </p:txBody>
      </p:sp>
      <p:pic>
        <p:nvPicPr>
          <p:cNvPr id="4" name="TPChart" hidden="1" title="Results Chart">
            <a:extLst>
              <a:ext uri="{FF2B5EF4-FFF2-40B4-BE49-F238E27FC236}">
                <a16:creationId xmlns:a16="http://schemas.microsoft.com/office/drawing/2014/main" id="{B39E5B2C-16E9-E343-AF4B-C3B4BDC516DA}"/>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6. </a:t>
            </a:r>
            <a:r>
              <a:rPr lang="fr-FR" dirty="0" err="1"/>
              <a:t>Distributed</a:t>
            </a:r>
            <a:r>
              <a:rPr lang="fr-FR" dirty="0"/>
              <a:t> Information </a:t>
            </a:r>
            <a:r>
              <a:rPr lang="fr-FR" dirty="0" err="1"/>
              <a:t>Systems</a:t>
            </a:r>
            <a:endParaRPr lang="fr-FR" dirty="0"/>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4704071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3"/>
          <p:cNvSpPr>
            <a:spLocks noGrp="1"/>
          </p:cNvSpPr>
          <p:nvPr>
            <p:ph type="ftr" sz="quarter" idx="10"/>
          </p:nvPr>
        </p:nvSpPr>
        <p:spPr/>
        <p:txBody>
          <a:bodyPr/>
          <a:lstStyle/>
          <a:p>
            <a:r>
              <a:rPr lang="fr-CH"/>
              <a:t>©2021, Karl Aberer, EPFL-IC, Laboratoire de systèmes d'informations répartis </a:t>
            </a:r>
            <a:endParaRPr lang="en-GB"/>
          </a:p>
        </p:txBody>
      </p:sp>
      <p:sp>
        <p:nvSpPr>
          <p:cNvPr id="154626" name="Rectangle 2"/>
          <p:cNvSpPr>
            <a:spLocks noGrp="1" noChangeArrowheads="1"/>
          </p:cNvSpPr>
          <p:nvPr>
            <p:ph type="title"/>
          </p:nvPr>
        </p:nvSpPr>
        <p:spPr/>
        <p:txBody>
          <a:bodyPr/>
          <a:lstStyle/>
          <a:p>
            <a:r>
              <a:rPr lang="en-US" dirty="0"/>
              <a:t>Centralized Information System</a:t>
            </a:r>
          </a:p>
        </p:txBody>
      </p:sp>
      <p:sp>
        <p:nvSpPr>
          <p:cNvPr id="154627" name="Rectangle 3"/>
          <p:cNvSpPr>
            <a:spLocks noGrp="1" noChangeArrowheads="1"/>
          </p:cNvSpPr>
          <p:nvPr>
            <p:ph type="body" idx="1"/>
          </p:nvPr>
        </p:nvSpPr>
        <p:spPr/>
        <p:txBody>
          <a:bodyPr/>
          <a:lstStyle/>
          <a:p>
            <a:r>
              <a:rPr lang="en-US" dirty="0"/>
              <a:t>Centralized Information System on Computer Network</a:t>
            </a:r>
          </a:p>
          <a:p>
            <a:pPr lvl="1"/>
            <a:endParaRPr lang="en-US" dirty="0"/>
          </a:p>
        </p:txBody>
      </p:sp>
      <p:sp>
        <p:nvSpPr>
          <p:cNvPr id="154628" name="AutoShape 4"/>
          <p:cNvSpPr>
            <a:spLocks noChangeArrowheads="1"/>
          </p:cNvSpPr>
          <p:nvPr/>
        </p:nvSpPr>
        <p:spPr bwMode="auto">
          <a:xfrm>
            <a:off x="5191249" y="6015262"/>
            <a:ext cx="76307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54629" name="Text Box 5"/>
          <p:cNvSpPr txBox="1">
            <a:spLocks noChangeArrowheads="1"/>
          </p:cNvSpPr>
          <p:nvPr/>
        </p:nvSpPr>
        <p:spPr bwMode="auto">
          <a:xfrm>
            <a:off x="4622686" y="523707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154632" name="Oval 8"/>
          <p:cNvSpPr>
            <a:spLocks noChangeArrowheads="1"/>
          </p:cNvSpPr>
          <p:nvPr/>
        </p:nvSpPr>
        <p:spPr bwMode="auto">
          <a:xfrm>
            <a:off x="3658648" y="3221829"/>
            <a:ext cx="3829826" cy="1593493"/>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154633" name="Text Box 9"/>
          <p:cNvSpPr txBox="1">
            <a:spLocks noChangeArrowheads="1"/>
          </p:cNvSpPr>
          <p:nvPr/>
        </p:nvSpPr>
        <p:spPr bwMode="auto">
          <a:xfrm>
            <a:off x="8034917" y="458794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4" name="Text Box 10"/>
          <p:cNvSpPr txBox="1">
            <a:spLocks noChangeArrowheads="1"/>
          </p:cNvSpPr>
          <p:nvPr/>
        </p:nvSpPr>
        <p:spPr bwMode="auto">
          <a:xfrm>
            <a:off x="8034917" y="317415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5" name="Text Box 11"/>
          <p:cNvSpPr txBox="1">
            <a:spLocks noChangeArrowheads="1"/>
          </p:cNvSpPr>
          <p:nvPr/>
        </p:nvSpPr>
        <p:spPr bwMode="auto">
          <a:xfrm>
            <a:off x="1946794" y="458794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6" name="Text Box 12"/>
          <p:cNvSpPr txBox="1">
            <a:spLocks noChangeArrowheads="1"/>
          </p:cNvSpPr>
          <p:nvPr/>
        </p:nvSpPr>
        <p:spPr bwMode="auto">
          <a:xfrm>
            <a:off x="1946794" y="3095016"/>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7" name="Line 13"/>
          <p:cNvSpPr>
            <a:spLocks noChangeShapeType="1"/>
          </p:cNvSpPr>
          <p:nvPr/>
        </p:nvSpPr>
        <p:spPr bwMode="auto">
          <a:xfrm>
            <a:off x="2478359" y="3461758"/>
            <a:ext cx="1324655" cy="2331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38" name="Line 14"/>
          <p:cNvSpPr>
            <a:spLocks noChangeShapeType="1"/>
          </p:cNvSpPr>
          <p:nvPr/>
        </p:nvSpPr>
        <p:spPr bwMode="auto">
          <a:xfrm flipV="1">
            <a:off x="2862573" y="4224866"/>
            <a:ext cx="868259" cy="353907"/>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39" name="Line 15"/>
          <p:cNvSpPr>
            <a:spLocks noChangeShapeType="1"/>
          </p:cNvSpPr>
          <p:nvPr/>
        </p:nvSpPr>
        <p:spPr bwMode="auto">
          <a:xfrm flipH="1" flipV="1">
            <a:off x="7416290" y="4224866"/>
            <a:ext cx="940442" cy="353907"/>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40" name="Line 16"/>
          <p:cNvSpPr>
            <a:spLocks noChangeShapeType="1"/>
          </p:cNvSpPr>
          <p:nvPr/>
        </p:nvSpPr>
        <p:spPr bwMode="auto">
          <a:xfrm flipH="1">
            <a:off x="7416290" y="3544932"/>
            <a:ext cx="1236231" cy="208671"/>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41" name="Oval 17"/>
          <p:cNvSpPr>
            <a:spLocks noChangeArrowheads="1"/>
          </p:cNvSpPr>
          <p:nvPr/>
        </p:nvSpPr>
        <p:spPr bwMode="auto">
          <a:xfrm>
            <a:off x="5318858" y="6172266"/>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2" name="Oval 18"/>
          <p:cNvSpPr>
            <a:spLocks noChangeArrowheads="1"/>
          </p:cNvSpPr>
          <p:nvPr/>
        </p:nvSpPr>
        <p:spPr bwMode="auto">
          <a:xfrm>
            <a:off x="5537470" y="6350137"/>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3" name="Oval 19"/>
          <p:cNvSpPr>
            <a:spLocks noChangeArrowheads="1"/>
          </p:cNvSpPr>
          <p:nvPr/>
        </p:nvSpPr>
        <p:spPr bwMode="auto">
          <a:xfrm>
            <a:off x="5754019" y="6350137"/>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4" name="Oval 20"/>
          <p:cNvSpPr>
            <a:spLocks noChangeArrowheads="1"/>
          </p:cNvSpPr>
          <p:nvPr/>
        </p:nvSpPr>
        <p:spPr bwMode="auto">
          <a:xfrm>
            <a:off x="5754019" y="6172266"/>
            <a:ext cx="146429"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5" name="Oval 21"/>
          <p:cNvSpPr>
            <a:spLocks noChangeArrowheads="1"/>
          </p:cNvSpPr>
          <p:nvPr/>
        </p:nvSpPr>
        <p:spPr bwMode="auto">
          <a:xfrm>
            <a:off x="5537469" y="6172266"/>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154646" name="Oval 22"/>
          <p:cNvSpPr>
            <a:spLocks noChangeArrowheads="1"/>
          </p:cNvSpPr>
          <p:nvPr/>
        </p:nvSpPr>
        <p:spPr bwMode="auto">
          <a:xfrm>
            <a:off x="5318858" y="6350137"/>
            <a:ext cx="146428"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7" name="Line 23"/>
          <p:cNvSpPr>
            <a:spLocks noChangeShapeType="1"/>
          </p:cNvSpPr>
          <p:nvPr/>
        </p:nvSpPr>
        <p:spPr bwMode="auto">
          <a:xfrm flipV="1">
            <a:off x="5609652" y="4815321"/>
            <a:ext cx="0" cy="41258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4" name="Line 23"/>
          <p:cNvSpPr>
            <a:spLocks noChangeShapeType="1"/>
          </p:cNvSpPr>
          <p:nvPr/>
        </p:nvSpPr>
        <p:spPr bwMode="auto">
          <a:xfrm flipV="1">
            <a:off x="5565440" y="5624331"/>
            <a:ext cx="0" cy="41258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pic>
        <p:nvPicPr>
          <p:cNvPr id="25" name="Picture 24"/>
          <p:cNvPicPr>
            <a:picLocks noChangeAspect="1"/>
          </p:cNvPicPr>
          <p:nvPr/>
        </p:nvPicPr>
        <p:blipFill>
          <a:blip r:embed="rId3"/>
          <a:stretch>
            <a:fillRect/>
          </a:stretch>
        </p:blipFill>
        <p:spPr>
          <a:xfrm>
            <a:off x="9494452" y="2629998"/>
            <a:ext cx="841931" cy="748583"/>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ooter Placeholder 3"/>
          <p:cNvSpPr>
            <a:spLocks noGrp="1"/>
          </p:cNvSpPr>
          <p:nvPr>
            <p:ph type="ftr" sz="quarter" idx="10"/>
          </p:nvPr>
        </p:nvSpPr>
        <p:spPr/>
        <p:txBody>
          <a:bodyPr/>
          <a:lstStyle/>
          <a:p>
            <a:r>
              <a:rPr lang="fr-CH"/>
              <a:t>©2021, Karl Aberer, EPFL-IC, Laboratoire de systèmes d'informations répartis </a:t>
            </a:r>
            <a:endParaRPr lang="en-GB"/>
          </a:p>
        </p:txBody>
      </p:sp>
      <p:sp>
        <p:nvSpPr>
          <p:cNvPr id="211975" name="Oval 7"/>
          <p:cNvSpPr>
            <a:spLocks noChangeArrowheads="1"/>
          </p:cNvSpPr>
          <p:nvPr/>
        </p:nvSpPr>
        <p:spPr bwMode="auto">
          <a:xfrm>
            <a:off x="3755580" y="4400903"/>
            <a:ext cx="3646274" cy="1487139"/>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2039" name="AutoShape 71"/>
          <p:cNvSpPr>
            <a:spLocks noChangeArrowheads="1"/>
          </p:cNvSpPr>
          <p:nvPr/>
        </p:nvSpPr>
        <p:spPr bwMode="auto">
          <a:xfrm>
            <a:off x="5283797" y="4418131"/>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1970" name="Rectangle 2"/>
          <p:cNvSpPr>
            <a:spLocks noGrp="1" noChangeArrowheads="1"/>
          </p:cNvSpPr>
          <p:nvPr>
            <p:ph type="title"/>
          </p:nvPr>
        </p:nvSpPr>
        <p:spPr/>
        <p:txBody>
          <a:bodyPr/>
          <a:lstStyle/>
          <a:p>
            <a:r>
              <a:rPr lang="en-US" dirty="0"/>
              <a:t>Physical Distribution</a:t>
            </a:r>
          </a:p>
        </p:txBody>
      </p:sp>
      <p:sp>
        <p:nvSpPr>
          <p:cNvPr id="211971" name="Rectangle 3"/>
          <p:cNvSpPr>
            <a:spLocks noGrp="1" noChangeArrowheads="1"/>
          </p:cNvSpPr>
          <p:nvPr>
            <p:ph type="body" idx="1"/>
          </p:nvPr>
        </p:nvSpPr>
        <p:spPr/>
        <p:txBody>
          <a:bodyPr/>
          <a:lstStyle/>
          <a:p>
            <a:r>
              <a:rPr lang="en-US" sz="3600" dirty="0"/>
              <a:t>Use of distributed physical resources: locality of access, scalability, parallelism in the execution</a:t>
            </a:r>
          </a:p>
          <a:p>
            <a:r>
              <a:rPr lang="en-US" sz="3600" b="1" dirty="0"/>
              <a:t>Distributed Data Management</a:t>
            </a:r>
          </a:p>
          <a:p>
            <a:pPr lvl="1"/>
            <a:endParaRPr lang="en-US" sz="3200" dirty="0"/>
          </a:p>
          <a:p>
            <a:pPr lvl="1"/>
            <a:endParaRPr lang="en-US" sz="3200" dirty="0"/>
          </a:p>
          <a:p>
            <a:pPr lvl="1"/>
            <a:endParaRPr lang="en-US" sz="3200" dirty="0"/>
          </a:p>
          <a:p>
            <a:endParaRPr lang="en-US" sz="3600" dirty="0"/>
          </a:p>
          <a:p>
            <a:endParaRPr lang="en-US" sz="3600" dirty="0"/>
          </a:p>
        </p:txBody>
      </p:sp>
      <p:sp>
        <p:nvSpPr>
          <p:cNvPr id="211972" name="AutoShape 4"/>
          <p:cNvSpPr>
            <a:spLocks noChangeArrowheads="1"/>
          </p:cNvSpPr>
          <p:nvPr/>
        </p:nvSpPr>
        <p:spPr bwMode="auto">
          <a:xfrm>
            <a:off x="5256987" y="6946817"/>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1973" name="Text Box 5"/>
          <p:cNvSpPr txBox="1">
            <a:spLocks noChangeArrowheads="1"/>
          </p:cNvSpPr>
          <p:nvPr/>
        </p:nvSpPr>
        <p:spPr bwMode="auto">
          <a:xfrm>
            <a:off x="4622686" y="628045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1974" name="Line 6"/>
          <p:cNvSpPr>
            <a:spLocks noChangeShapeType="1"/>
          </p:cNvSpPr>
          <p:nvPr/>
        </p:nvSpPr>
        <p:spPr bwMode="auto">
          <a:xfrm flipH="1">
            <a:off x="5619965" y="6522506"/>
            <a:ext cx="6186"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0" name="Line 12"/>
          <p:cNvSpPr>
            <a:spLocks noChangeShapeType="1"/>
          </p:cNvSpPr>
          <p:nvPr/>
        </p:nvSpPr>
        <p:spPr bwMode="auto">
          <a:xfrm>
            <a:off x="2996628" y="4455915"/>
            <a:ext cx="895069" cy="386913"/>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1" name="Line 13"/>
          <p:cNvSpPr>
            <a:spLocks noChangeShapeType="1"/>
          </p:cNvSpPr>
          <p:nvPr/>
        </p:nvSpPr>
        <p:spPr bwMode="auto">
          <a:xfrm flipV="1">
            <a:off x="2996628" y="5336094"/>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2" name="Line 14"/>
          <p:cNvSpPr>
            <a:spLocks noChangeShapeType="1"/>
          </p:cNvSpPr>
          <p:nvPr/>
        </p:nvSpPr>
        <p:spPr bwMode="auto">
          <a:xfrm flipH="1" flipV="1">
            <a:off x="7333796" y="5336094"/>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3" name="Line 15"/>
          <p:cNvSpPr>
            <a:spLocks noChangeShapeType="1"/>
          </p:cNvSpPr>
          <p:nvPr/>
        </p:nvSpPr>
        <p:spPr bwMode="auto">
          <a:xfrm flipH="1">
            <a:off x="7249239" y="4543932"/>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5" name="Oval 17"/>
          <p:cNvSpPr>
            <a:spLocks noChangeArrowheads="1"/>
          </p:cNvSpPr>
          <p:nvPr/>
        </p:nvSpPr>
        <p:spPr bwMode="auto">
          <a:xfrm>
            <a:off x="5543657" y="7316501"/>
            <a:ext cx="138180"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6" name="Oval 18"/>
          <p:cNvSpPr>
            <a:spLocks noChangeArrowheads="1"/>
          </p:cNvSpPr>
          <p:nvPr/>
        </p:nvSpPr>
        <p:spPr bwMode="auto">
          <a:xfrm>
            <a:off x="5749894" y="7316501"/>
            <a:ext cx="138180"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7" name="Oval 19"/>
          <p:cNvSpPr>
            <a:spLocks noChangeArrowheads="1"/>
          </p:cNvSpPr>
          <p:nvPr/>
        </p:nvSpPr>
        <p:spPr bwMode="auto">
          <a:xfrm>
            <a:off x="5751956" y="7151467"/>
            <a:ext cx="138178" cy="1118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8" name="Oval 20"/>
          <p:cNvSpPr>
            <a:spLocks noChangeArrowheads="1"/>
          </p:cNvSpPr>
          <p:nvPr/>
        </p:nvSpPr>
        <p:spPr bwMode="auto">
          <a:xfrm>
            <a:off x="5545719" y="7151467"/>
            <a:ext cx="138178" cy="1118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1990" name="Line 22"/>
          <p:cNvSpPr>
            <a:spLocks noChangeShapeType="1"/>
          </p:cNvSpPr>
          <p:nvPr/>
        </p:nvSpPr>
        <p:spPr bwMode="auto">
          <a:xfrm flipV="1">
            <a:off x="5613777" y="5888042"/>
            <a:ext cx="0" cy="38324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91" name="AutoShape 23"/>
          <p:cNvSpPr>
            <a:spLocks noChangeArrowheads="1"/>
          </p:cNvSpPr>
          <p:nvPr/>
        </p:nvSpPr>
        <p:spPr bwMode="auto">
          <a:xfrm>
            <a:off x="8216490" y="634352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1992" name="Text Box 24"/>
          <p:cNvSpPr txBox="1">
            <a:spLocks noChangeArrowheads="1"/>
          </p:cNvSpPr>
          <p:nvPr/>
        </p:nvSpPr>
        <p:spPr bwMode="auto">
          <a:xfrm>
            <a:off x="7582189" y="567716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1993" name="Line 25"/>
          <p:cNvSpPr>
            <a:spLocks noChangeShapeType="1"/>
          </p:cNvSpPr>
          <p:nvPr/>
        </p:nvSpPr>
        <p:spPr bwMode="auto">
          <a:xfrm flipH="1">
            <a:off x="8579468" y="5919215"/>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5" name="Oval 27"/>
          <p:cNvSpPr>
            <a:spLocks noChangeArrowheads="1"/>
          </p:cNvSpPr>
          <p:nvPr/>
        </p:nvSpPr>
        <p:spPr bwMode="auto">
          <a:xfrm>
            <a:off x="8503161"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6" name="Oval 28"/>
          <p:cNvSpPr>
            <a:spLocks noChangeArrowheads="1"/>
          </p:cNvSpPr>
          <p:nvPr/>
        </p:nvSpPr>
        <p:spPr bwMode="auto">
          <a:xfrm>
            <a:off x="8709398"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9" name="Oval 31"/>
          <p:cNvSpPr>
            <a:spLocks noChangeArrowheads="1"/>
          </p:cNvSpPr>
          <p:nvPr/>
        </p:nvSpPr>
        <p:spPr bwMode="auto">
          <a:xfrm>
            <a:off x="8296924" y="6713211"/>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0" name="AutoShape 32"/>
          <p:cNvSpPr>
            <a:spLocks noChangeArrowheads="1"/>
          </p:cNvSpPr>
          <p:nvPr/>
        </p:nvSpPr>
        <p:spPr bwMode="auto">
          <a:xfrm>
            <a:off x="8216490" y="4867390"/>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01" name="Text Box 33"/>
          <p:cNvSpPr txBox="1">
            <a:spLocks noChangeArrowheads="1"/>
          </p:cNvSpPr>
          <p:nvPr/>
        </p:nvSpPr>
        <p:spPr bwMode="auto">
          <a:xfrm>
            <a:off x="7582189" y="4201030"/>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02" name="Line 34"/>
          <p:cNvSpPr>
            <a:spLocks noChangeShapeType="1"/>
          </p:cNvSpPr>
          <p:nvPr/>
        </p:nvSpPr>
        <p:spPr bwMode="auto">
          <a:xfrm flipH="1">
            <a:off x="8579468" y="444307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3" name="Oval 35"/>
          <p:cNvSpPr>
            <a:spLocks noChangeArrowheads="1"/>
          </p:cNvSpPr>
          <p:nvPr/>
        </p:nvSpPr>
        <p:spPr bwMode="auto">
          <a:xfrm>
            <a:off x="8296924" y="5072040"/>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6" name="Oval 38"/>
          <p:cNvSpPr>
            <a:spLocks noChangeArrowheads="1"/>
          </p:cNvSpPr>
          <p:nvPr/>
        </p:nvSpPr>
        <p:spPr bwMode="auto">
          <a:xfrm>
            <a:off x="8709398" y="5072040"/>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7" name="Oval 39"/>
          <p:cNvSpPr>
            <a:spLocks noChangeArrowheads="1"/>
          </p:cNvSpPr>
          <p:nvPr/>
        </p:nvSpPr>
        <p:spPr bwMode="auto">
          <a:xfrm>
            <a:off x="8503161" y="5072040"/>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09" name="AutoShape 41"/>
          <p:cNvSpPr>
            <a:spLocks noChangeArrowheads="1"/>
          </p:cNvSpPr>
          <p:nvPr/>
        </p:nvSpPr>
        <p:spPr bwMode="auto">
          <a:xfrm>
            <a:off x="2503720" y="4784873"/>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10" name="Text Box 42"/>
          <p:cNvSpPr txBox="1">
            <a:spLocks noChangeArrowheads="1"/>
          </p:cNvSpPr>
          <p:nvPr/>
        </p:nvSpPr>
        <p:spPr bwMode="auto">
          <a:xfrm>
            <a:off x="1869419" y="4118512"/>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11" name="Line 43"/>
          <p:cNvSpPr>
            <a:spLocks noChangeShapeType="1"/>
          </p:cNvSpPr>
          <p:nvPr/>
        </p:nvSpPr>
        <p:spPr bwMode="auto">
          <a:xfrm flipH="1">
            <a:off x="2866698" y="4360562"/>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2" name="Oval 44"/>
          <p:cNvSpPr>
            <a:spLocks noChangeArrowheads="1"/>
          </p:cNvSpPr>
          <p:nvPr/>
        </p:nvSpPr>
        <p:spPr bwMode="auto">
          <a:xfrm>
            <a:off x="2584153" y="4989524"/>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3" name="Oval 45"/>
          <p:cNvSpPr>
            <a:spLocks noChangeArrowheads="1"/>
          </p:cNvSpPr>
          <p:nvPr/>
        </p:nvSpPr>
        <p:spPr bwMode="auto">
          <a:xfrm>
            <a:off x="2790390" y="5154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6" name="Oval 48"/>
          <p:cNvSpPr>
            <a:spLocks noChangeArrowheads="1"/>
          </p:cNvSpPr>
          <p:nvPr/>
        </p:nvSpPr>
        <p:spPr bwMode="auto">
          <a:xfrm>
            <a:off x="2790390" y="4989524"/>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17" name="Oval 49"/>
          <p:cNvSpPr>
            <a:spLocks noChangeArrowheads="1"/>
          </p:cNvSpPr>
          <p:nvPr/>
        </p:nvSpPr>
        <p:spPr bwMode="auto">
          <a:xfrm>
            <a:off x="2584153" y="5154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8" name="AutoShape 50"/>
          <p:cNvSpPr>
            <a:spLocks noChangeArrowheads="1"/>
          </p:cNvSpPr>
          <p:nvPr/>
        </p:nvSpPr>
        <p:spPr bwMode="auto">
          <a:xfrm>
            <a:off x="2503720" y="634352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19" name="Text Box 51"/>
          <p:cNvSpPr txBox="1">
            <a:spLocks noChangeArrowheads="1"/>
          </p:cNvSpPr>
          <p:nvPr/>
        </p:nvSpPr>
        <p:spPr bwMode="auto">
          <a:xfrm>
            <a:off x="1869419" y="567716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20" name="Line 52"/>
          <p:cNvSpPr>
            <a:spLocks noChangeShapeType="1"/>
          </p:cNvSpPr>
          <p:nvPr/>
        </p:nvSpPr>
        <p:spPr bwMode="auto">
          <a:xfrm flipH="1">
            <a:off x="2866698" y="5919215"/>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1" name="Oval 53"/>
          <p:cNvSpPr>
            <a:spLocks noChangeArrowheads="1"/>
          </p:cNvSpPr>
          <p:nvPr/>
        </p:nvSpPr>
        <p:spPr bwMode="auto">
          <a:xfrm>
            <a:off x="2584153" y="6548177"/>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3" name="Oval 55"/>
          <p:cNvSpPr>
            <a:spLocks noChangeArrowheads="1"/>
          </p:cNvSpPr>
          <p:nvPr/>
        </p:nvSpPr>
        <p:spPr bwMode="auto">
          <a:xfrm>
            <a:off x="2996627"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4" name="Oval 56"/>
          <p:cNvSpPr>
            <a:spLocks noChangeArrowheads="1"/>
          </p:cNvSpPr>
          <p:nvPr/>
        </p:nvSpPr>
        <p:spPr bwMode="auto">
          <a:xfrm>
            <a:off x="2996627" y="6548177"/>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6" name="Oval 58"/>
          <p:cNvSpPr>
            <a:spLocks noChangeArrowheads="1"/>
          </p:cNvSpPr>
          <p:nvPr/>
        </p:nvSpPr>
        <p:spPr bwMode="auto">
          <a:xfrm>
            <a:off x="2584153"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1" name="Oval 63"/>
          <p:cNvSpPr>
            <a:spLocks noChangeArrowheads="1"/>
          </p:cNvSpPr>
          <p:nvPr/>
        </p:nvSpPr>
        <p:spPr bwMode="auto">
          <a:xfrm>
            <a:off x="5347731" y="4543932"/>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2" name="Oval 64"/>
          <p:cNvSpPr>
            <a:spLocks noChangeArrowheads="1"/>
          </p:cNvSpPr>
          <p:nvPr/>
        </p:nvSpPr>
        <p:spPr bwMode="auto">
          <a:xfrm>
            <a:off x="5566343" y="4721803"/>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3" name="Oval 65"/>
          <p:cNvSpPr>
            <a:spLocks noChangeArrowheads="1"/>
          </p:cNvSpPr>
          <p:nvPr/>
        </p:nvSpPr>
        <p:spPr bwMode="auto">
          <a:xfrm>
            <a:off x="5782892" y="4721803"/>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4" name="Oval 66"/>
          <p:cNvSpPr>
            <a:spLocks noChangeArrowheads="1"/>
          </p:cNvSpPr>
          <p:nvPr/>
        </p:nvSpPr>
        <p:spPr bwMode="auto">
          <a:xfrm>
            <a:off x="5782892" y="4543932"/>
            <a:ext cx="146429"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5" name="Oval 67"/>
          <p:cNvSpPr>
            <a:spLocks noChangeArrowheads="1"/>
          </p:cNvSpPr>
          <p:nvPr/>
        </p:nvSpPr>
        <p:spPr bwMode="auto">
          <a:xfrm>
            <a:off x="5566343" y="4543932"/>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36" name="Oval 68"/>
          <p:cNvSpPr>
            <a:spLocks noChangeArrowheads="1"/>
          </p:cNvSpPr>
          <p:nvPr/>
        </p:nvSpPr>
        <p:spPr bwMode="auto">
          <a:xfrm>
            <a:off x="5347731" y="4721803"/>
            <a:ext cx="146428"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7" name="Line 69"/>
          <p:cNvSpPr>
            <a:spLocks noChangeShapeType="1"/>
          </p:cNvSpPr>
          <p:nvPr/>
        </p:nvSpPr>
        <p:spPr bwMode="auto">
          <a:xfrm flipH="1">
            <a:off x="5659149" y="4127681"/>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2038" name="Text Box 70"/>
          <p:cNvSpPr txBox="1">
            <a:spLocks noChangeArrowheads="1"/>
          </p:cNvSpPr>
          <p:nvPr/>
        </p:nvSpPr>
        <p:spPr bwMode="auto">
          <a:xfrm>
            <a:off x="5149658" y="3803114"/>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pic>
        <p:nvPicPr>
          <p:cNvPr id="54" name="Picture 53"/>
          <p:cNvPicPr>
            <a:picLocks noChangeAspect="1"/>
          </p:cNvPicPr>
          <p:nvPr/>
        </p:nvPicPr>
        <p:blipFill>
          <a:blip r:embed="rId3"/>
          <a:stretch>
            <a:fillRect/>
          </a:stretch>
        </p:blipFill>
        <p:spPr>
          <a:xfrm>
            <a:off x="6594467" y="3378581"/>
            <a:ext cx="841931" cy="748583"/>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5" name="Rectangle 55"/>
          <p:cNvSpPr>
            <a:spLocks noGrp="1" noChangeArrowheads="1"/>
          </p:cNvSpPr>
          <p:nvPr>
            <p:ph type="body" idx="1"/>
          </p:nvPr>
        </p:nvSpPr>
        <p:spPr>
          <a:noFill/>
          <a:ln/>
        </p:spPr>
        <p:txBody>
          <a:bodyPr/>
          <a:lstStyle/>
          <a:p>
            <a:r>
              <a:rPr lang="en-US" sz="3600" dirty="0"/>
              <a:t>Use of different data models</a:t>
            </a:r>
          </a:p>
          <a:p>
            <a:pPr lvl="1"/>
            <a:r>
              <a:rPr lang="en-US" sz="3200" dirty="0"/>
              <a:t>Independently developed information systems</a:t>
            </a:r>
          </a:p>
          <a:p>
            <a:pPr lvl="1"/>
            <a:r>
              <a:rPr lang="en-US" sz="3200" dirty="0"/>
              <a:t>Different models for related concepts</a:t>
            </a:r>
          </a:p>
          <a:p>
            <a:r>
              <a:rPr lang="en-US" sz="3600" b="1" dirty="0"/>
              <a:t>Data integration</a:t>
            </a:r>
            <a:endParaRPr lang="en-US" sz="3600" dirty="0"/>
          </a:p>
          <a:p>
            <a:endParaRPr lang="en-US" sz="3600" dirty="0"/>
          </a:p>
          <a:p>
            <a:endParaRPr lang="en-US" sz="3600" dirty="0"/>
          </a:p>
        </p:txBody>
      </p:sp>
      <p:sp>
        <p:nvSpPr>
          <p:cNvPr id="53" name="Footer Placeholder 3"/>
          <p:cNvSpPr>
            <a:spLocks noGrp="1"/>
          </p:cNvSpPr>
          <p:nvPr>
            <p:ph type="ftr" sz="quarter" idx="10"/>
          </p:nvPr>
        </p:nvSpPr>
        <p:spPr/>
        <p:txBody>
          <a:bodyPr/>
          <a:lstStyle/>
          <a:p>
            <a:r>
              <a:rPr lang="fr-CH"/>
              <a:t>©2021, Karl Aberer, EPFL-IC, Laboratoire de systèmes d'informations répartis </a:t>
            </a:r>
            <a:endParaRPr lang="en-GB"/>
          </a:p>
        </p:txBody>
      </p:sp>
      <p:sp>
        <p:nvSpPr>
          <p:cNvPr id="215042" name="Rectangle 2"/>
          <p:cNvSpPr>
            <a:spLocks noGrp="1" noChangeArrowheads="1"/>
          </p:cNvSpPr>
          <p:nvPr>
            <p:ph type="title"/>
          </p:nvPr>
        </p:nvSpPr>
        <p:spPr>
          <a:xfrm>
            <a:off x="197987" y="352072"/>
            <a:ext cx="11681276" cy="1056217"/>
          </a:xfrm>
        </p:spPr>
        <p:txBody>
          <a:bodyPr/>
          <a:lstStyle/>
          <a:p>
            <a:r>
              <a:rPr lang="en-US" dirty="0"/>
              <a:t>Semantic Heterogeneity – Logical Distribution</a:t>
            </a:r>
          </a:p>
        </p:txBody>
      </p:sp>
      <p:sp>
        <p:nvSpPr>
          <p:cNvPr id="215044" name="Oval 4"/>
          <p:cNvSpPr>
            <a:spLocks noChangeArrowheads="1"/>
          </p:cNvSpPr>
          <p:nvPr/>
        </p:nvSpPr>
        <p:spPr bwMode="auto">
          <a:xfrm>
            <a:off x="3755580" y="4484251"/>
            <a:ext cx="3646274" cy="1487138"/>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5045" name="AutoShape 5"/>
          <p:cNvSpPr>
            <a:spLocks noChangeArrowheads="1"/>
          </p:cNvSpPr>
          <p:nvPr/>
        </p:nvSpPr>
        <p:spPr bwMode="auto">
          <a:xfrm>
            <a:off x="5283797" y="4501479"/>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5046" name="AutoShape 6"/>
          <p:cNvSpPr>
            <a:spLocks noChangeArrowheads="1"/>
          </p:cNvSpPr>
          <p:nvPr/>
        </p:nvSpPr>
        <p:spPr bwMode="auto">
          <a:xfrm>
            <a:off x="5256987" y="7030163"/>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p>
        </p:txBody>
      </p:sp>
      <p:sp>
        <p:nvSpPr>
          <p:cNvPr id="215047" name="Text Box 7"/>
          <p:cNvSpPr txBox="1">
            <a:spLocks noChangeArrowheads="1"/>
          </p:cNvSpPr>
          <p:nvPr/>
        </p:nvSpPr>
        <p:spPr bwMode="auto">
          <a:xfrm>
            <a:off x="4622686" y="636380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48" name="Line 8"/>
          <p:cNvSpPr>
            <a:spLocks noChangeShapeType="1"/>
          </p:cNvSpPr>
          <p:nvPr/>
        </p:nvSpPr>
        <p:spPr bwMode="auto">
          <a:xfrm flipH="1">
            <a:off x="5619965" y="6705131"/>
            <a:ext cx="39023" cy="36648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49" name="Line 9"/>
          <p:cNvSpPr>
            <a:spLocks noChangeShapeType="1"/>
          </p:cNvSpPr>
          <p:nvPr/>
        </p:nvSpPr>
        <p:spPr bwMode="auto">
          <a:xfrm>
            <a:off x="2996628" y="4539262"/>
            <a:ext cx="895069" cy="386912"/>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0" name="Line 10"/>
          <p:cNvSpPr>
            <a:spLocks noChangeShapeType="1"/>
          </p:cNvSpPr>
          <p:nvPr/>
        </p:nvSpPr>
        <p:spPr bwMode="auto">
          <a:xfrm flipV="1">
            <a:off x="2996628" y="5419442"/>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1" name="Line 11"/>
          <p:cNvSpPr>
            <a:spLocks noChangeShapeType="1"/>
          </p:cNvSpPr>
          <p:nvPr/>
        </p:nvSpPr>
        <p:spPr bwMode="auto">
          <a:xfrm flipH="1" flipV="1">
            <a:off x="7333796" y="5419442"/>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2" name="Line 12"/>
          <p:cNvSpPr>
            <a:spLocks noChangeShapeType="1"/>
          </p:cNvSpPr>
          <p:nvPr/>
        </p:nvSpPr>
        <p:spPr bwMode="auto">
          <a:xfrm flipH="1">
            <a:off x="7249239" y="4627280"/>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3" name="AutoShape 13"/>
          <p:cNvSpPr>
            <a:spLocks noChangeArrowheads="1"/>
          </p:cNvSpPr>
          <p:nvPr/>
        </p:nvSpPr>
        <p:spPr bwMode="auto">
          <a:xfrm>
            <a:off x="5543657" y="7399849"/>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p>
        </p:txBody>
      </p:sp>
      <p:sp>
        <p:nvSpPr>
          <p:cNvPr id="215054" name="AutoShape 14"/>
          <p:cNvSpPr>
            <a:spLocks noChangeArrowheads="1"/>
          </p:cNvSpPr>
          <p:nvPr/>
        </p:nvSpPr>
        <p:spPr bwMode="auto">
          <a:xfrm>
            <a:off x="5749894" y="7399849"/>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p>
        </p:txBody>
      </p:sp>
      <p:sp>
        <p:nvSpPr>
          <p:cNvPr id="215055" name="AutoShape 15"/>
          <p:cNvSpPr>
            <a:spLocks noChangeArrowheads="1"/>
          </p:cNvSpPr>
          <p:nvPr/>
        </p:nvSpPr>
        <p:spPr bwMode="auto">
          <a:xfrm>
            <a:off x="5751956" y="7234815"/>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6" name="AutoShape 16"/>
          <p:cNvSpPr>
            <a:spLocks noChangeArrowheads="1"/>
          </p:cNvSpPr>
          <p:nvPr/>
        </p:nvSpPr>
        <p:spPr bwMode="auto">
          <a:xfrm>
            <a:off x="5545719" y="7234815"/>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57" name="Line 17"/>
          <p:cNvSpPr>
            <a:spLocks noChangeShapeType="1"/>
          </p:cNvSpPr>
          <p:nvPr/>
        </p:nvSpPr>
        <p:spPr bwMode="auto">
          <a:xfrm flipV="1">
            <a:off x="5613777" y="5971389"/>
            <a:ext cx="0" cy="383246"/>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8" name="AutoShape 18"/>
          <p:cNvSpPr>
            <a:spLocks noChangeArrowheads="1"/>
          </p:cNvSpPr>
          <p:nvPr/>
        </p:nvSpPr>
        <p:spPr bwMode="auto">
          <a:xfrm>
            <a:off x="8216490" y="6426874"/>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59" name="Text Box 19"/>
          <p:cNvSpPr txBox="1">
            <a:spLocks noChangeArrowheads="1"/>
          </p:cNvSpPr>
          <p:nvPr/>
        </p:nvSpPr>
        <p:spPr bwMode="auto">
          <a:xfrm>
            <a:off x="7582189" y="576051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0" name="Line 20"/>
          <p:cNvSpPr>
            <a:spLocks noChangeShapeType="1"/>
          </p:cNvSpPr>
          <p:nvPr/>
        </p:nvSpPr>
        <p:spPr bwMode="auto">
          <a:xfrm>
            <a:off x="8558973" y="6122899"/>
            <a:ext cx="20495" cy="34542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1" name="Oval 21"/>
          <p:cNvSpPr>
            <a:spLocks noChangeArrowheads="1"/>
          </p:cNvSpPr>
          <p:nvPr/>
        </p:nvSpPr>
        <p:spPr bwMode="auto">
          <a:xfrm>
            <a:off x="8503161" y="6796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2" name="Oval 22"/>
          <p:cNvSpPr>
            <a:spLocks noChangeArrowheads="1"/>
          </p:cNvSpPr>
          <p:nvPr/>
        </p:nvSpPr>
        <p:spPr bwMode="auto">
          <a:xfrm>
            <a:off x="8709398" y="6796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3" name="Oval 23"/>
          <p:cNvSpPr>
            <a:spLocks noChangeArrowheads="1"/>
          </p:cNvSpPr>
          <p:nvPr/>
        </p:nvSpPr>
        <p:spPr bwMode="auto">
          <a:xfrm>
            <a:off x="8296924" y="6796558"/>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4" name="AutoShape 24"/>
          <p:cNvSpPr>
            <a:spLocks noChangeArrowheads="1"/>
          </p:cNvSpPr>
          <p:nvPr/>
        </p:nvSpPr>
        <p:spPr bwMode="auto">
          <a:xfrm>
            <a:off x="8216490" y="4950737"/>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65" name="Text Box 25"/>
          <p:cNvSpPr txBox="1">
            <a:spLocks noChangeArrowheads="1"/>
          </p:cNvSpPr>
          <p:nvPr/>
        </p:nvSpPr>
        <p:spPr bwMode="auto">
          <a:xfrm>
            <a:off x="7582189" y="428437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6" name="Line 26"/>
          <p:cNvSpPr>
            <a:spLocks noChangeShapeType="1"/>
          </p:cNvSpPr>
          <p:nvPr/>
        </p:nvSpPr>
        <p:spPr bwMode="auto">
          <a:xfrm>
            <a:off x="8558973" y="4625733"/>
            <a:ext cx="20495" cy="366455"/>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7" name="AutoShape 27"/>
          <p:cNvSpPr>
            <a:spLocks noChangeArrowheads="1"/>
          </p:cNvSpPr>
          <p:nvPr/>
        </p:nvSpPr>
        <p:spPr bwMode="auto">
          <a:xfrm>
            <a:off x="8296924" y="5155388"/>
            <a:ext cx="136117"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8" name="AutoShape 28"/>
          <p:cNvSpPr>
            <a:spLocks noChangeArrowheads="1"/>
          </p:cNvSpPr>
          <p:nvPr/>
        </p:nvSpPr>
        <p:spPr bwMode="auto">
          <a:xfrm>
            <a:off x="8709398" y="5155388"/>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9" name="AutoShape 29"/>
          <p:cNvSpPr>
            <a:spLocks noChangeArrowheads="1"/>
          </p:cNvSpPr>
          <p:nvPr/>
        </p:nvSpPr>
        <p:spPr bwMode="auto">
          <a:xfrm>
            <a:off x="8503161" y="5155388"/>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70" name="AutoShape 30"/>
          <p:cNvSpPr>
            <a:spLocks noChangeArrowheads="1"/>
          </p:cNvSpPr>
          <p:nvPr/>
        </p:nvSpPr>
        <p:spPr bwMode="auto">
          <a:xfrm>
            <a:off x="2503720" y="4868221"/>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1" name="Text Box 31"/>
          <p:cNvSpPr txBox="1">
            <a:spLocks noChangeArrowheads="1"/>
          </p:cNvSpPr>
          <p:nvPr/>
        </p:nvSpPr>
        <p:spPr bwMode="auto">
          <a:xfrm>
            <a:off x="1869419" y="4201860"/>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2" name="Line 32"/>
          <p:cNvSpPr>
            <a:spLocks noChangeShapeType="1"/>
          </p:cNvSpPr>
          <p:nvPr/>
        </p:nvSpPr>
        <p:spPr bwMode="auto">
          <a:xfrm>
            <a:off x="2852550" y="4542557"/>
            <a:ext cx="14146" cy="367115"/>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3" name="Oval 33"/>
          <p:cNvSpPr>
            <a:spLocks noChangeArrowheads="1"/>
          </p:cNvSpPr>
          <p:nvPr/>
        </p:nvSpPr>
        <p:spPr bwMode="auto">
          <a:xfrm>
            <a:off x="2584153" y="5072871"/>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4" name="Oval 34"/>
          <p:cNvSpPr>
            <a:spLocks noChangeArrowheads="1"/>
          </p:cNvSpPr>
          <p:nvPr/>
        </p:nvSpPr>
        <p:spPr bwMode="auto">
          <a:xfrm>
            <a:off x="2790390" y="5237905"/>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5" name="Oval 35"/>
          <p:cNvSpPr>
            <a:spLocks noChangeArrowheads="1"/>
          </p:cNvSpPr>
          <p:nvPr/>
        </p:nvSpPr>
        <p:spPr bwMode="auto">
          <a:xfrm>
            <a:off x="2790390" y="5072871"/>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76" name="Oval 36"/>
          <p:cNvSpPr>
            <a:spLocks noChangeArrowheads="1"/>
          </p:cNvSpPr>
          <p:nvPr/>
        </p:nvSpPr>
        <p:spPr bwMode="auto">
          <a:xfrm>
            <a:off x="2584153" y="5237905"/>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7" name="AutoShape 37"/>
          <p:cNvSpPr>
            <a:spLocks noChangeArrowheads="1"/>
          </p:cNvSpPr>
          <p:nvPr/>
        </p:nvSpPr>
        <p:spPr bwMode="auto">
          <a:xfrm>
            <a:off x="2503720" y="6426874"/>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8" name="Text Box 38"/>
          <p:cNvSpPr txBox="1">
            <a:spLocks noChangeArrowheads="1"/>
          </p:cNvSpPr>
          <p:nvPr/>
        </p:nvSpPr>
        <p:spPr bwMode="auto">
          <a:xfrm>
            <a:off x="1869419" y="576051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9" name="Line 39"/>
          <p:cNvSpPr>
            <a:spLocks noChangeShapeType="1"/>
          </p:cNvSpPr>
          <p:nvPr/>
        </p:nvSpPr>
        <p:spPr bwMode="auto">
          <a:xfrm>
            <a:off x="2852550" y="6122899"/>
            <a:ext cx="14146" cy="34542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0" name="Rectangle 40"/>
          <p:cNvSpPr>
            <a:spLocks noChangeArrowheads="1"/>
          </p:cNvSpPr>
          <p:nvPr/>
        </p:nvSpPr>
        <p:spPr bwMode="auto">
          <a:xfrm>
            <a:off x="2584153" y="6631524"/>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1" name="Rectangle 41"/>
          <p:cNvSpPr>
            <a:spLocks noChangeArrowheads="1"/>
          </p:cNvSpPr>
          <p:nvPr/>
        </p:nvSpPr>
        <p:spPr bwMode="auto">
          <a:xfrm>
            <a:off x="2996627" y="6796558"/>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2" name="Rectangle 42"/>
          <p:cNvSpPr>
            <a:spLocks noChangeArrowheads="1"/>
          </p:cNvSpPr>
          <p:nvPr/>
        </p:nvSpPr>
        <p:spPr bwMode="auto">
          <a:xfrm>
            <a:off x="2996627" y="6631524"/>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3" name="Rectangle 43"/>
          <p:cNvSpPr>
            <a:spLocks noChangeArrowheads="1"/>
          </p:cNvSpPr>
          <p:nvPr/>
        </p:nvSpPr>
        <p:spPr bwMode="auto">
          <a:xfrm>
            <a:off x="2584153" y="6796558"/>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5" name="Oval 45"/>
          <p:cNvSpPr>
            <a:spLocks noChangeArrowheads="1"/>
          </p:cNvSpPr>
          <p:nvPr/>
        </p:nvSpPr>
        <p:spPr bwMode="auto">
          <a:xfrm>
            <a:off x="5347731" y="4627280"/>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6" name="Oval 46"/>
          <p:cNvSpPr>
            <a:spLocks noChangeArrowheads="1"/>
          </p:cNvSpPr>
          <p:nvPr/>
        </p:nvSpPr>
        <p:spPr bwMode="auto">
          <a:xfrm>
            <a:off x="5566343" y="4805150"/>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7" name="Oval 47"/>
          <p:cNvSpPr>
            <a:spLocks noChangeArrowheads="1"/>
          </p:cNvSpPr>
          <p:nvPr/>
        </p:nvSpPr>
        <p:spPr bwMode="auto">
          <a:xfrm>
            <a:off x="5782892" y="4805150"/>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8" name="Oval 48"/>
          <p:cNvSpPr>
            <a:spLocks noChangeArrowheads="1"/>
          </p:cNvSpPr>
          <p:nvPr/>
        </p:nvSpPr>
        <p:spPr bwMode="auto">
          <a:xfrm>
            <a:off x="5782892" y="4627280"/>
            <a:ext cx="146429" cy="119191"/>
          </a:xfrm>
          <a:prstGeom prst="ellipse">
            <a:avLst/>
          </a:prstGeom>
          <a:solidFill>
            <a:schemeClr val="accent1"/>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9" name="Oval 49"/>
          <p:cNvSpPr>
            <a:spLocks noChangeArrowheads="1"/>
          </p:cNvSpPr>
          <p:nvPr/>
        </p:nvSpPr>
        <p:spPr bwMode="auto">
          <a:xfrm>
            <a:off x="5566343" y="4627280"/>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90" name="Oval 50"/>
          <p:cNvSpPr>
            <a:spLocks noChangeArrowheads="1"/>
          </p:cNvSpPr>
          <p:nvPr/>
        </p:nvSpPr>
        <p:spPr bwMode="auto">
          <a:xfrm>
            <a:off x="5347731" y="4805150"/>
            <a:ext cx="146428" cy="117357"/>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91" name="Line 51"/>
          <p:cNvSpPr>
            <a:spLocks noChangeShapeType="1"/>
          </p:cNvSpPr>
          <p:nvPr/>
        </p:nvSpPr>
        <p:spPr bwMode="auto">
          <a:xfrm flipH="1">
            <a:off x="5659149" y="4211028"/>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92" name="Text Box 52"/>
          <p:cNvSpPr txBox="1">
            <a:spLocks noChangeArrowheads="1"/>
          </p:cNvSpPr>
          <p:nvPr/>
        </p:nvSpPr>
        <p:spPr bwMode="auto">
          <a:xfrm>
            <a:off x="5149658" y="388646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pic>
        <p:nvPicPr>
          <p:cNvPr id="54" name="Picture 53"/>
          <p:cNvPicPr>
            <a:picLocks noChangeAspect="1"/>
          </p:cNvPicPr>
          <p:nvPr/>
        </p:nvPicPr>
        <p:blipFill>
          <a:blip r:embed="rId3"/>
          <a:stretch>
            <a:fillRect/>
          </a:stretch>
        </p:blipFill>
        <p:spPr>
          <a:xfrm>
            <a:off x="6594467" y="3378581"/>
            <a:ext cx="841931" cy="748583"/>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5" name="Rectangle 55"/>
          <p:cNvSpPr>
            <a:spLocks noGrp="1" noChangeArrowheads="1"/>
          </p:cNvSpPr>
          <p:nvPr>
            <p:ph type="body" idx="1"/>
          </p:nvPr>
        </p:nvSpPr>
        <p:spPr>
          <a:noFill/>
          <a:ln/>
        </p:spPr>
        <p:txBody>
          <a:bodyPr/>
          <a:lstStyle/>
          <a:p>
            <a:pPr indent="-353587"/>
            <a:r>
              <a:rPr lang="en-US" sz="3600" dirty="0"/>
              <a:t>Independent users have to collaborate, coordinate, negotiate, to perform information management tasks</a:t>
            </a:r>
          </a:p>
          <a:p>
            <a:pPr indent="-353587"/>
            <a:r>
              <a:rPr lang="en-US" sz="3600" b="1" dirty="0"/>
              <a:t>Multi-agent systems</a:t>
            </a:r>
          </a:p>
          <a:p>
            <a:pPr lvl="1"/>
            <a:endParaRPr lang="en-US" sz="3200" dirty="0"/>
          </a:p>
          <a:p>
            <a:endParaRPr lang="en-US" sz="3600" dirty="0"/>
          </a:p>
          <a:p>
            <a:endParaRPr lang="en-US" sz="3600" dirty="0"/>
          </a:p>
        </p:txBody>
      </p:sp>
      <p:sp>
        <p:nvSpPr>
          <p:cNvPr id="53" name="Footer Placeholder 3"/>
          <p:cNvSpPr>
            <a:spLocks noGrp="1"/>
          </p:cNvSpPr>
          <p:nvPr>
            <p:ph type="ftr" sz="quarter" idx="10"/>
          </p:nvPr>
        </p:nvSpPr>
        <p:spPr/>
        <p:txBody>
          <a:bodyPr/>
          <a:lstStyle/>
          <a:p>
            <a:r>
              <a:rPr lang="fr-CH"/>
              <a:t>©2021, Karl Aberer, EPFL-IC, Laboratoire de systèmes d'informations répartis </a:t>
            </a:r>
            <a:endParaRPr lang="en-GB"/>
          </a:p>
        </p:txBody>
      </p:sp>
      <p:sp>
        <p:nvSpPr>
          <p:cNvPr id="215042" name="Rectangle 2"/>
          <p:cNvSpPr>
            <a:spLocks noGrp="1" noChangeArrowheads="1"/>
          </p:cNvSpPr>
          <p:nvPr>
            <p:ph type="title"/>
          </p:nvPr>
        </p:nvSpPr>
        <p:spPr/>
        <p:txBody>
          <a:bodyPr/>
          <a:lstStyle/>
          <a:p>
            <a:r>
              <a:rPr lang="en-US" dirty="0"/>
              <a:t>Autonomy – Distribution of Control</a:t>
            </a:r>
          </a:p>
        </p:txBody>
      </p:sp>
      <p:sp>
        <p:nvSpPr>
          <p:cNvPr id="215044" name="Oval 4"/>
          <p:cNvSpPr>
            <a:spLocks noChangeArrowheads="1"/>
          </p:cNvSpPr>
          <p:nvPr/>
        </p:nvSpPr>
        <p:spPr bwMode="auto">
          <a:xfrm>
            <a:off x="3755580" y="4318386"/>
            <a:ext cx="3646274" cy="1487138"/>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5045" name="AutoShape 5"/>
          <p:cNvSpPr>
            <a:spLocks noChangeArrowheads="1"/>
          </p:cNvSpPr>
          <p:nvPr/>
        </p:nvSpPr>
        <p:spPr bwMode="auto">
          <a:xfrm>
            <a:off x="5283797" y="4335614"/>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5046" name="AutoShape 6"/>
          <p:cNvSpPr>
            <a:spLocks noChangeArrowheads="1"/>
          </p:cNvSpPr>
          <p:nvPr/>
        </p:nvSpPr>
        <p:spPr bwMode="auto">
          <a:xfrm>
            <a:off x="5256987" y="6864299"/>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47" name="Text Box 7"/>
          <p:cNvSpPr txBox="1">
            <a:spLocks noChangeArrowheads="1"/>
          </p:cNvSpPr>
          <p:nvPr/>
        </p:nvSpPr>
        <p:spPr bwMode="auto">
          <a:xfrm>
            <a:off x="4622686" y="619793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48" name="Line 8"/>
          <p:cNvSpPr>
            <a:spLocks noChangeShapeType="1"/>
          </p:cNvSpPr>
          <p:nvPr/>
        </p:nvSpPr>
        <p:spPr bwMode="auto">
          <a:xfrm flipH="1">
            <a:off x="5619965" y="6439988"/>
            <a:ext cx="6186"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49" name="Line 9"/>
          <p:cNvSpPr>
            <a:spLocks noChangeShapeType="1"/>
          </p:cNvSpPr>
          <p:nvPr/>
        </p:nvSpPr>
        <p:spPr bwMode="auto">
          <a:xfrm>
            <a:off x="2996628" y="4373398"/>
            <a:ext cx="895069" cy="386912"/>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0" name="Line 10"/>
          <p:cNvSpPr>
            <a:spLocks noChangeShapeType="1"/>
          </p:cNvSpPr>
          <p:nvPr/>
        </p:nvSpPr>
        <p:spPr bwMode="auto">
          <a:xfrm flipV="1">
            <a:off x="2996628" y="5253578"/>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1" name="Line 11"/>
          <p:cNvSpPr>
            <a:spLocks noChangeShapeType="1"/>
          </p:cNvSpPr>
          <p:nvPr/>
        </p:nvSpPr>
        <p:spPr bwMode="auto">
          <a:xfrm flipH="1" flipV="1">
            <a:off x="7333796" y="5253578"/>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2" name="Line 12"/>
          <p:cNvSpPr>
            <a:spLocks noChangeShapeType="1"/>
          </p:cNvSpPr>
          <p:nvPr/>
        </p:nvSpPr>
        <p:spPr bwMode="auto">
          <a:xfrm flipH="1">
            <a:off x="7249239" y="4461416"/>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3" name="AutoShape 13"/>
          <p:cNvSpPr>
            <a:spLocks noChangeArrowheads="1"/>
          </p:cNvSpPr>
          <p:nvPr/>
        </p:nvSpPr>
        <p:spPr bwMode="auto">
          <a:xfrm>
            <a:off x="5543657" y="7233984"/>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4" name="AutoShape 14"/>
          <p:cNvSpPr>
            <a:spLocks noChangeArrowheads="1"/>
          </p:cNvSpPr>
          <p:nvPr/>
        </p:nvSpPr>
        <p:spPr bwMode="auto">
          <a:xfrm>
            <a:off x="5749894" y="7233984"/>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5" name="AutoShape 15"/>
          <p:cNvSpPr>
            <a:spLocks noChangeArrowheads="1"/>
          </p:cNvSpPr>
          <p:nvPr/>
        </p:nvSpPr>
        <p:spPr bwMode="auto">
          <a:xfrm>
            <a:off x="5751956" y="7068951"/>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6" name="AutoShape 16"/>
          <p:cNvSpPr>
            <a:spLocks noChangeArrowheads="1"/>
          </p:cNvSpPr>
          <p:nvPr/>
        </p:nvSpPr>
        <p:spPr bwMode="auto">
          <a:xfrm>
            <a:off x="5545719" y="7068951"/>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57" name="Line 17"/>
          <p:cNvSpPr>
            <a:spLocks noChangeShapeType="1"/>
          </p:cNvSpPr>
          <p:nvPr/>
        </p:nvSpPr>
        <p:spPr bwMode="auto">
          <a:xfrm flipV="1">
            <a:off x="5613777" y="5805524"/>
            <a:ext cx="0" cy="383246"/>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8" name="AutoShape 18"/>
          <p:cNvSpPr>
            <a:spLocks noChangeArrowheads="1"/>
          </p:cNvSpPr>
          <p:nvPr/>
        </p:nvSpPr>
        <p:spPr bwMode="auto">
          <a:xfrm>
            <a:off x="8216490" y="6261009"/>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59" name="Text Box 19"/>
          <p:cNvSpPr txBox="1">
            <a:spLocks noChangeArrowheads="1"/>
          </p:cNvSpPr>
          <p:nvPr/>
        </p:nvSpPr>
        <p:spPr bwMode="auto">
          <a:xfrm>
            <a:off x="7582189" y="559464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0" name="Line 20"/>
          <p:cNvSpPr>
            <a:spLocks noChangeShapeType="1"/>
          </p:cNvSpPr>
          <p:nvPr/>
        </p:nvSpPr>
        <p:spPr bwMode="auto">
          <a:xfrm flipH="1">
            <a:off x="8579468" y="583669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1" name="Oval 21"/>
          <p:cNvSpPr>
            <a:spLocks noChangeArrowheads="1"/>
          </p:cNvSpPr>
          <p:nvPr/>
        </p:nvSpPr>
        <p:spPr bwMode="auto">
          <a:xfrm>
            <a:off x="8503161" y="6630693"/>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2" name="Oval 22"/>
          <p:cNvSpPr>
            <a:spLocks noChangeArrowheads="1"/>
          </p:cNvSpPr>
          <p:nvPr/>
        </p:nvSpPr>
        <p:spPr bwMode="auto">
          <a:xfrm>
            <a:off x="8709398" y="6630693"/>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3" name="Oval 23"/>
          <p:cNvSpPr>
            <a:spLocks noChangeArrowheads="1"/>
          </p:cNvSpPr>
          <p:nvPr/>
        </p:nvSpPr>
        <p:spPr bwMode="auto">
          <a:xfrm>
            <a:off x="8296924" y="6630693"/>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4" name="AutoShape 24"/>
          <p:cNvSpPr>
            <a:spLocks noChangeArrowheads="1"/>
          </p:cNvSpPr>
          <p:nvPr/>
        </p:nvSpPr>
        <p:spPr bwMode="auto">
          <a:xfrm>
            <a:off x="8216490" y="4784873"/>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65" name="Text Box 25"/>
          <p:cNvSpPr txBox="1">
            <a:spLocks noChangeArrowheads="1"/>
          </p:cNvSpPr>
          <p:nvPr/>
        </p:nvSpPr>
        <p:spPr bwMode="auto">
          <a:xfrm>
            <a:off x="7582189" y="4118512"/>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6" name="Line 26"/>
          <p:cNvSpPr>
            <a:spLocks noChangeShapeType="1"/>
          </p:cNvSpPr>
          <p:nvPr/>
        </p:nvSpPr>
        <p:spPr bwMode="auto">
          <a:xfrm flipH="1">
            <a:off x="8579468" y="4360562"/>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7" name="AutoShape 27"/>
          <p:cNvSpPr>
            <a:spLocks noChangeArrowheads="1"/>
          </p:cNvSpPr>
          <p:nvPr/>
        </p:nvSpPr>
        <p:spPr bwMode="auto">
          <a:xfrm>
            <a:off x="8296924" y="4989524"/>
            <a:ext cx="136117"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8" name="AutoShape 28"/>
          <p:cNvSpPr>
            <a:spLocks noChangeArrowheads="1"/>
          </p:cNvSpPr>
          <p:nvPr/>
        </p:nvSpPr>
        <p:spPr bwMode="auto">
          <a:xfrm>
            <a:off x="8709398" y="4989524"/>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9" name="AutoShape 29"/>
          <p:cNvSpPr>
            <a:spLocks noChangeArrowheads="1"/>
          </p:cNvSpPr>
          <p:nvPr/>
        </p:nvSpPr>
        <p:spPr bwMode="auto">
          <a:xfrm>
            <a:off x="8503161" y="4989524"/>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70" name="AutoShape 30"/>
          <p:cNvSpPr>
            <a:spLocks noChangeArrowheads="1"/>
          </p:cNvSpPr>
          <p:nvPr/>
        </p:nvSpPr>
        <p:spPr bwMode="auto">
          <a:xfrm>
            <a:off x="2503720" y="470235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1" name="Text Box 31"/>
          <p:cNvSpPr txBox="1">
            <a:spLocks noChangeArrowheads="1"/>
          </p:cNvSpPr>
          <p:nvPr/>
        </p:nvSpPr>
        <p:spPr bwMode="auto">
          <a:xfrm>
            <a:off x="1869419" y="403599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2" name="Line 32"/>
          <p:cNvSpPr>
            <a:spLocks noChangeShapeType="1"/>
          </p:cNvSpPr>
          <p:nvPr/>
        </p:nvSpPr>
        <p:spPr bwMode="auto">
          <a:xfrm flipH="1">
            <a:off x="2866698" y="4278046"/>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3" name="Oval 33"/>
          <p:cNvSpPr>
            <a:spLocks noChangeArrowheads="1"/>
          </p:cNvSpPr>
          <p:nvPr/>
        </p:nvSpPr>
        <p:spPr bwMode="auto">
          <a:xfrm>
            <a:off x="2584153" y="4907006"/>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4" name="Oval 34"/>
          <p:cNvSpPr>
            <a:spLocks noChangeArrowheads="1"/>
          </p:cNvSpPr>
          <p:nvPr/>
        </p:nvSpPr>
        <p:spPr bwMode="auto">
          <a:xfrm>
            <a:off x="2790390" y="5072040"/>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5" name="Oval 35"/>
          <p:cNvSpPr>
            <a:spLocks noChangeArrowheads="1"/>
          </p:cNvSpPr>
          <p:nvPr/>
        </p:nvSpPr>
        <p:spPr bwMode="auto">
          <a:xfrm>
            <a:off x="2790390" y="4907006"/>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76" name="Oval 36"/>
          <p:cNvSpPr>
            <a:spLocks noChangeArrowheads="1"/>
          </p:cNvSpPr>
          <p:nvPr/>
        </p:nvSpPr>
        <p:spPr bwMode="auto">
          <a:xfrm>
            <a:off x="2584153" y="5072040"/>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7" name="AutoShape 37"/>
          <p:cNvSpPr>
            <a:spLocks noChangeArrowheads="1"/>
          </p:cNvSpPr>
          <p:nvPr/>
        </p:nvSpPr>
        <p:spPr bwMode="auto">
          <a:xfrm>
            <a:off x="2503720" y="6261009"/>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8" name="Text Box 38"/>
          <p:cNvSpPr txBox="1">
            <a:spLocks noChangeArrowheads="1"/>
          </p:cNvSpPr>
          <p:nvPr/>
        </p:nvSpPr>
        <p:spPr bwMode="auto">
          <a:xfrm>
            <a:off x="1869419" y="559464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9" name="Line 39"/>
          <p:cNvSpPr>
            <a:spLocks noChangeShapeType="1"/>
          </p:cNvSpPr>
          <p:nvPr/>
        </p:nvSpPr>
        <p:spPr bwMode="auto">
          <a:xfrm flipH="1">
            <a:off x="2866698" y="583669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0" name="Rectangle 40"/>
          <p:cNvSpPr>
            <a:spLocks noChangeArrowheads="1"/>
          </p:cNvSpPr>
          <p:nvPr/>
        </p:nvSpPr>
        <p:spPr bwMode="auto">
          <a:xfrm>
            <a:off x="2584153" y="6465659"/>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1" name="Rectangle 41"/>
          <p:cNvSpPr>
            <a:spLocks noChangeArrowheads="1"/>
          </p:cNvSpPr>
          <p:nvPr/>
        </p:nvSpPr>
        <p:spPr bwMode="auto">
          <a:xfrm>
            <a:off x="2996627" y="6630693"/>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2" name="Rectangle 42"/>
          <p:cNvSpPr>
            <a:spLocks noChangeArrowheads="1"/>
          </p:cNvSpPr>
          <p:nvPr/>
        </p:nvSpPr>
        <p:spPr bwMode="auto">
          <a:xfrm>
            <a:off x="2996627" y="6465659"/>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3" name="Rectangle 43"/>
          <p:cNvSpPr>
            <a:spLocks noChangeArrowheads="1"/>
          </p:cNvSpPr>
          <p:nvPr/>
        </p:nvSpPr>
        <p:spPr bwMode="auto">
          <a:xfrm>
            <a:off x="2584153" y="6630693"/>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5" name="Oval 45"/>
          <p:cNvSpPr>
            <a:spLocks noChangeArrowheads="1"/>
          </p:cNvSpPr>
          <p:nvPr/>
        </p:nvSpPr>
        <p:spPr bwMode="auto">
          <a:xfrm>
            <a:off x="5347731" y="4461416"/>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6" name="Oval 46"/>
          <p:cNvSpPr>
            <a:spLocks noChangeArrowheads="1"/>
          </p:cNvSpPr>
          <p:nvPr/>
        </p:nvSpPr>
        <p:spPr bwMode="auto">
          <a:xfrm>
            <a:off x="5566343" y="4639285"/>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7" name="Oval 47"/>
          <p:cNvSpPr>
            <a:spLocks noChangeArrowheads="1"/>
          </p:cNvSpPr>
          <p:nvPr/>
        </p:nvSpPr>
        <p:spPr bwMode="auto">
          <a:xfrm>
            <a:off x="5782892" y="4639285"/>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8" name="Oval 48"/>
          <p:cNvSpPr>
            <a:spLocks noChangeArrowheads="1"/>
          </p:cNvSpPr>
          <p:nvPr/>
        </p:nvSpPr>
        <p:spPr bwMode="auto">
          <a:xfrm>
            <a:off x="5782892" y="4461416"/>
            <a:ext cx="146429" cy="119191"/>
          </a:xfrm>
          <a:prstGeom prst="ellipse">
            <a:avLst/>
          </a:prstGeom>
          <a:solidFill>
            <a:schemeClr val="accent1"/>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9" name="Oval 49"/>
          <p:cNvSpPr>
            <a:spLocks noChangeArrowheads="1"/>
          </p:cNvSpPr>
          <p:nvPr/>
        </p:nvSpPr>
        <p:spPr bwMode="auto">
          <a:xfrm>
            <a:off x="5566343" y="4461416"/>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90" name="Oval 50"/>
          <p:cNvSpPr>
            <a:spLocks noChangeArrowheads="1"/>
          </p:cNvSpPr>
          <p:nvPr/>
        </p:nvSpPr>
        <p:spPr bwMode="auto">
          <a:xfrm>
            <a:off x="5347731" y="4639285"/>
            <a:ext cx="146428" cy="117357"/>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91" name="Line 51"/>
          <p:cNvSpPr>
            <a:spLocks noChangeShapeType="1"/>
          </p:cNvSpPr>
          <p:nvPr/>
        </p:nvSpPr>
        <p:spPr bwMode="auto">
          <a:xfrm flipH="1">
            <a:off x="5659149" y="4045163"/>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92" name="Text Box 52"/>
          <p:cNvSpPr txBox="1">
            <a:spLocks noChangeArrowheads="1"/>
          </p:cNvSpPr>
          <p:nvPr/>
        </p:nvSpPr>
        <p:spPr bwMode="auto">
          <a:xfrm>
            <a:off x="5149658" y="3720598"/>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cxnSp>
        <p:nvCxnSpPr>
          <p:cNvPr id="3" name="Straight Arrow Connector 2"/>
          <p:cNvCxnSpPr/>
          <p:nvPr/>
        </p:nvCxnSpPr>
        <p:spPr bwMode="auto">
          <a:xfrm flipV="1">
            <a:off x="1309011" y="3669697"/>
            <a:ext cx="2385471" cy="1039699"/>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0" name="Straight Arrow Connector 59"/>
          <p:cNvCxnSpPr/>
          <p:nvPr/>
        </p:nvCxnSpPr>
        <p:spPr bwMode="auto">
          <a:xfrm>
            <a:off x="1636428" y="5374803"/>
            <a:ext cx="4677395" cy="162193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3" name="Straight Arrow Connector 62"/>
          <p:cNvCxnSpPr/>
          <p:nvPr/>
        </p:nvCxnSpPr>
        <p:spPr bwMode="auto">
          <a:xfrm flipH="1">
            <a:off x="7342850" y="5541155"/>
            <a:ext cx="2572567" cy="145557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6" name="Straight Arrow Connector 65"/>
          <p:cNvCxnSpPr/>
          <p:nvPr/>
        </p:nvCxnSpPr>
        <p:spPr bwMode="auto">
          <a:xfrm flipH="1" flipV="1">
            <a:off x="7529946" y="3586521"/>
            <a:ext cx="1870958" cy="120605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9" name="Straight Arrow Connector 68"/>
          <p:cNvCxnSpPr/>
          <p:nvPr/>
        </p:nvCxnSpPr>
        <p:spPr bwMode="auto">
          <a:xfrm flipV="1">
            <a:off x="6828336" y="4043989"/>
            <a:ext cx="187096" cy="2495277"/>
          </a:xfrm>
          <a:prstGeom prst="straightConnector1">
            <a:avLst/>
          </a:prstGeom>
          <a:solidFill>
            <a:schemeClr val="accent1"/>
          </a:solidFill>
          <a:ln w="9525" cap="flat" cmpd="sng" algn="ctr">
            <a:solidFill>
              <a:schemeClr val="tx1"/>
            </a:solidFill>
            <a:prstDash val="solid"/>
            <a:round/>
            <a:headEnd type="arrow"/>
            <a:tailEnd type="arrow"/>
          </a:ln>
          <a:effectLst/>
        </p:spPr>
      </p:cxnSp>
      <p:pic>
        <p:nvPicPr>
          <p:cNvPr id="64" name="Picture 63"/>
          <p:cNvPicPr>
            <a:picLocks noChangeAspect="1"/>
          </p:cNvPicPr>
          <p:nvPr/>
        </p:nvPicPr>
        <p:blipFill>
          <a:blip r:embed="rId3"/>
          <a:stretch>
            <a:fillRect/>
          </a:stretch>
        </p:blipFill>
        <p:spPr>
          <a:xfrm>
            <a:off x="6594467" y="3378581"/>
            <a:ext cx="841931" cy="748583"/>
          </a:xfrm>
          <a:prstGeom prst="rect">
            <a:avLst/>
          </a:prstGeom>
        </p:spPr>
      </p:pic>
      <p:pic>
        <p:nvPicPr>
          <p:cNvPr id="65" name="Picture 64"/>
          <p:cNvPicPr>
            <a:picLocks noChangeAspect="1"/>
          </p:cNvPicPr>
          <p:nvPr/>
        </p:nvPicPr>
        <p:blipFill>
          <a:blip r:embed="rId3"/>
          <a:stretch>
            <a:fillRect/>
          </a:stretch>
        </p:blipFill>
        <p:spPr>
          <a:xfrm>
            <a:off x="700949" y="4792572"/>
            <a:ext cx="841931" cy="748583"/>
          </a:xfrm>
          <a:prstGeom prst="rect">
            <a:avLst/>
          </a:prstGeom>
        </p:spPr>
      </p:pic>
      <p:pic>
        <p:nvPicPr>
          <p:cNvPr id="67" name="Picture 66"/>
          <p:cNvPicPr>
            <a:picLocks noChangeAspect="1"/>
          </p:cNvPicPr>
          <p:nvPr/>
        </p:nvPicPr>
        <p:blipFill>
          <a:blip r:embed="rId3"/>
          <a:stretch>
            <a:fillRect/>
          </a:stretch>
        </p:blipFill>
        <p:spPr>
          <a:xfrm>
            <a:off x="9494452" y="4709396"/>
            <a:ext cx="841931" cy="748583"/>
          </a:xfrm>
          <a:prstGeom prst="rect">
            <a:avLst/>
          </a:prstGeom>
        </p:spPr>
      </p:pic>
      <p:pic>
        <p:nvPicPr>
          <p:cNvPr id="68" name="Picture 67"/>
          <p:cNvPicPr>
            <a:picLocks noChangeAspect="1"/>
          </p:cNvPicPr>
          <p:nvPr/>
        </p:nvPicPr>
        <p:blipFill>
          <a:blip r:embed="rId3"/>
          <a:stretch>
            <a:fillRect/>
          </a:stretch>
        </p:blipFill>
        <p:spPr>
          <a:xfrm>
            <a:off x="6407371" y="6622442"/>
            <a:ext cx="841931" cy="748583"/>
          </a:xfrm>
          <a:prstGeom prst="rect">
            <a:avLst/>
          </a:prstGeom>
        </p:spPr>
      </p:pic>
      <p:pic>
        <p:nvPicPr>
          <p:cNvPr id="70" name="Picture 69"/>
          <p:cNvPicPr>
            <a:picLocks noChangeAspect="1"/>
          </p:cNvPicPr>
          <p:nvPr/>
        </p:nvPicPr>
        <p:blipFill>
          <a:blip r:embed="rId3"/>
          <a:stretch>
            <a:fillRect/>
          </a:stretch>
        </p:blipFill>
        <p:spPr>
          <a:xfrm>
            <a:off x="3788030" y="3212229"/>
            <a:ext cx="841931" cy="748583"/>
          </a:xfrm>
          <a:prstGeom prst="rect">
            <a:avLst/>
          </a:prstGeom>
        </p:spPr>
      </p:pic>
    </p:spTree>
    <p:extLst>
      <p:ext uri="{BB962C8B-B14F-4D97-AF65-F5344CB8AC3E}">
        <p14:creationId xmlns:p14="http://schemas.microsoft.com/office/powerpoint/2010/main" val="36752200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sz="4400" dirty="0"/>
              <a:t>Creating a web portal for comparing product prices is (primarily) a problem of …</a:t>
            </a:r>
          </a:p>
        </p:txBody>
      </p:sp>
      <p:sp>
        <p:nvSpPr>
          <p:cNvPr id="13314" name="TPAnswers" title="Answer Text"/>
          <p:cNvSpPr>
            <a:spLocks noGrp="1"/>
          </p:cNvSpPr>
          <p:nvPr>
            <p:ph idx="1"/>
            <p:custDataLst>
              <p:tags r:id="rId2"/>
            </p:custDataLst>
          </p:nvPr>
        </p:nvSpPr>
        <p:spPr/>
        <p:txBody>
          <a:bodyPr>
            <a:normAutofit/>
          </a:bodyPr>
          <a:lstStyle/>
          <a:p>
            <a:pPr marL="636457" indent="-636457">
              <a:buFont typeface="+mj-lt"/>
              <a:buAutoNum type="arabicPeriod"/>
            </a:pPr>
            <a:r>
              <a:rPr lang="en-GB" sz="4000" dirty="0"/>
              <a:t>Distributed data management</a:t>
            </a:r>
          </a:p>
          <a:p>
            <a:pPr marL="636457" indent="-636457">
              <a:buFont typeface="+mj-lt"/>
              <a:buAutoNum type="arabicPeriod"/>
            </a:pPr>
            <a:r>
              <a:rPr lang="en-GB" sz="4000" dirty="0"/>
              <a:t>Heterogeneous data integration</a:t>
            </a:r>
          </a:p>
          <a:p>
            <a:pPr marL="636457" indent="-636457">
              <a:buFont typeface="+mj-lt"/>
              <a:buAutoNum type="arabicPeriod"/>
            </a:pPr>
            <a:r>
              <a:rPr lang="en-GB" sz="4000" dirty="0"/>
              <a:t>Collaboration among autonomous systems</a:t>
            </a:r>
          </a:p>
        </p:txBody>
      </p:sp>
      <p:sp>
        <p:nvSpPr>
          <p:cNvPr id="2" name="Footer Placeholder 1">
            <a:extLst>
              <a:ext uri="{FF2B5EF4-FFF2-40B4-BE49-F238E27FC236}">
                <a16:creationId xmlns:a16="http://schemas.microsoft.com/office/drawing/2014/main" id="{DBEB01B2-7A65-9F44-A2E4-04C566074B49}"/>
              </a:ext>
            </a:extLst>
          </p:cNvPr>
          <p:cNvSpPr>
            <a:spLocks noGrp="1"/>
          </p:cNvSpPr>
          <p:nvPr>
            <p:ph type="ftr" sz="quarter" idx="10"/>
          </p:nvPr>
        </p:nvSpPr>
        <p:spPr/>
        <p:txBody>
          <a:bodyPr/>
          <a:lstStyle/>
          <a:p>
            <a:pPr>
              <a:defRPr/>
            </a:pPr>
            <a:r>
              <a:rPr lang="en-US"/>
              <a:t>©2021, Karl Aberer, EPFL-IC, Laboratoire de systèmes d'informations répartis </a:t>
            </a:r>
          </a:p>
        </p:txBody>
      </p:sp>
      <p:pic>
        <p:nvPicPr>
          <p:cNvPr id="4" name="TPChart" hidden="1" title="Results Chart">
            <a:extLst>
              <a:ext uri="{FF2B5EF4-FFF2-40B4-BE49-F238E27FC236}">
                <a16:creationId xmlns:a16="http://schemas.microsoft.com/office/drawing/2014/main" id="{01A14690-B755-ED4F-B005-E897660754BA}"/>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F357-3F77-0A45-B8B2-6041E9CAF661}"/>
              </a:ext>
            </a:extLst>
          </p:cNvPr>
          <p:cNvSpPr>
            <a:spLocks noGrp="1"/>
          </p:cNvSpPr>
          <p:nvPr>
            <p:ph type="title"/>
          </p:nvPr>
        </p:nvSpPr>
        <p:spPr/>
        <p:txBody>
          <a:bodyPr/>
          <a:lstStyle/>
          <a:p>
            <a:r>
              <a:rPr lang="en-US" dirty="0"/>
              <a:t>Ask Wikipedia</a:t>
            </a:r>
          </a:p>
        </p:txBody>
      </p:sp>
      <p:sp>
        <p:nvSpPr>
          <p:cNvPr id="3" name="Content Placeholder 2">
            <a:extLst>
              <a:ext uri="{FF2B5EF4-FFF2-40B4-BE49-F238E27FC236}">
                <a16:creationId xmlns:a16="http://schemas.microsoft.com/office/drawing/2014/main" id="{B86B31D5-89F5-3848-A4C1-E629955F9164}"/>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A69C206E-F8D6-9247-AC10-36BC5BD70F3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Content Placeholder 5">
            <a:extLst>
              <a:ext uri="{FF2B5EF4-FFF2-40B4-BE49-F238E27FC236}">
                <a16:creationId xmlns:a16="http://schemas.microsoft.com/office/drawing/2014/main" id="{6044587C-2027-9542-9EE1-DD0EE1987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0" y="1512540"/>
            <a:ext cx="6128062" cy="4411202"/>
          </a:xfrm>
          <a:prstGeom prst="rect">
            <a:avLst/>
          </a:prstGeom>
          <a:noFill/>
          <a:ln w="9525">
            <a:noFill/>
            <a:miter lim="800000"/>
            <a:headEnd/>
            <a:tailEnd/>
          </a:ln>
          <a:effectLst/>
        </p:spPr>
      </p:pic>
      <p:pic>
        <p:nvPicPr>
          <p:cNvPr id="6" name="Picture 5">
            <a:extLst>
              <a:ext uri="{FF2B5EF4-FFF2-40B4-BE49-F238E27FC236}">
                <a16:creationId xmlns:a16="http://schemas.microsoft.com/office/drawing/2014/main" id="{E9B094BB-8F51-864B-9681-A3D8EB6D5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5581" y="1445234"/>
            <a:ext cx="5863682" cy="3999890"/>
          </a:xfrm>
          <a:prstGeom prst="rect">
            <a:avLst/>
          </a:prstGeom>
        </p:spPr>
      </p:pic>
      <p:sp>
        <p:nvSpPr>
          <p:cNvPr id="7" name="TextBox 6">
            <a:extLst>
              <a:ext uri="{FF2B5EF4-FFF2-40B4-BE49-F238E27FC236}">
                <a16:creationId xmlns:a16="http://schemas.microsoft.com/office/drawing/2014/main" id="{5B4AE738-4C57-9D47-85FE-63BE4688C18A}"/>
              </a:ext>
            </a:extLst>
          </p:cNvPr>
          <p:cNvSpPr txBox="1"/>
          <p:nvPr/>
        </p:nvSpPr>
        <p:spPr>
          <a:xfrm>
            <a:off x="1915070" y="5967748"/>
            <a:ext cx="70403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2018</a:t>
            </a:r>
          </a:p>
        </p:txBody>
      </p:sp>
      <p:sp>
        <p:nvSpPr>
          <p:cNvPr id="8" name="TextBox 7">
            <a:extLst>
              <a:ext uri="{FF2B5EF4-FFF2-40B4-BE49-F238E27FC236}">
                <a16:creationId xmlns:a16="http://schemas.microsoft.com/office/drawing/2014/main" id="{9ED17CEB-AD09-2444-8337-8EF5E0A8650F}"/>
              </a:ext>
            </a:extLst>
          </p:cNvPr>
          <p:cNvSpPr txBox="1"/>
          <p:nvPr/>
        </p:nvSpPr>
        <p:spPr>
          <a:xfrm>
            <a:off x="9403902" y="5967748"/>
            <a:ext cx="70403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2021</a:t>
            </a:r>
          </a:p>
        </p:txBody>
      </p:sp>
      <p:sp>
        <p:nvSpPr>
          <p:cNvPr id="9" name="Rectangle 8">
            <a:extLst>
              <a:ext uri="{FF2B5EF4-FFF2-40B4-BE49-F238E27FC236}">
                <a16:creationId xmlns:a16="http://schemas.microsoft.com/office/drawing/2014/main" id="{7BB7E4B3-0A04-AB4E-8C74-B39CC0523FF7}"/>
              </a:ext>
            </a:extLst>
          </p:cNvPr>
          <p:cNvSpPr/>
          <p:nvPr/>
        </p:nvSpPr>
        <p:spPr bwMode="auto">
          <a:xfrm>
            <a:off x="6128062" y="2304628"/>
            <a:ext cx="5716225" cy="28803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28941052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a:p>
        </p:txBody>
      </p:sp>
      <p:sp>
        <p:nvSpPr>
          <p:cNvPr id="162818" name="Rectangle 2"/>
          <p:cNvSpPr>
            <a:spLocks noGrp="1" noChangeArrowheads="1"/>
          </p:cNvSpPr>
          <p:nvPr>
            <p:ph type="title"/>
          </p:nvPr>
        </p:nvSpPr>
        <p:spPr>
          <a:xfrm>
            <a:off x="197988" y="352072"/>
            <a:ext cx="11167422" cy="1056217"/>
          </a:xfrm>
        </p:spPr>
        <p:txBody>
          <a:bodyPr/>
          <a:lstStyle/>
          <a:p>
            <a:r>
              <a:rPr lang="en-US" dirty="0"/>
              <a:t>Key Issues in Distributed Data Management</a:t>
            </a:r>
          </a:p>
        </p:txBody>
      </p:sp>
      <p:sp>
        <p:nvSpPr>
          <p:cNvPr id="162819" name="Rectangle 3"/>
          <p:cNvSpPr>
            <a:spLocks noGrp="1" noChangeArrowheads="1"/>
          </p:cNvSpPr>
          <p:nvPr>
            <p:ph type="body" idx="1"/>
          </p:nvPr>
        </p:nvSpPr>
        <p:spPr/>
        <p:txBody>
          <a:bodyPr/>
          <a:lstStyle/>
          <a:p>
            <a:r>
              <a:rPr lang="en-US" sz="3600" dirty="0"/>
              <a:t>Where to store data in the network?</a:t>
            </a:r>
          </a:p>
          <a:p>
            <a:pPr lvl="1"/>
            <a:r>
              <a:rPr lang="en-US" sz="3200" b="1" dirty="0"/>
              <a:t>Partitioning</a:t>
            </a:r>
            <a:r>
              <a:rPr lang="en-US" sz="3200" dirty="0"/>
              <a:t> of data</a:t>
            </a:r>
          </a:p>
          <a:p>
            <a:pPr lvl="1"/>
            <a:r>
              <a:rPr lang="en-US" sz="3200" b="1" dirty="0"/>
              <a:t>Replication</a:t>
            </a:r>
            <a:r>
              <a:rPr lang="en-US" sz="3200" dirty="0"/>
              <a:t> and </a:t>
            </a:r>
            <a:r>
              <a:rPr lang="en-US" sz="3200" b="1" dirty="0"/>
              <a:t>caching</a:t>
            </a:r>
          </a:p>
          <a:p>
            <a:pPr lvl="1"/>
            <a:r>
              <a:rPr lang="en-US" sz="3200" dirty="0"/>
              <a:t>Considering typical access patterns and data distributions</a:t>
            </a:r>
          </a:p>
          <a:p>
            <a:r>
              <a:rPr lang="en-US" sz="3600" dirty="0"/>
              <a:t>How to access data in the network?</a:t>
            </a:r>
          </a:p>
          <a:p>
            <a:pPr lvl="1"/>
            <a:r>
              <a:rPr lang="en-US" sz="3200" b="1" dirty="0"/>
              <a:t>Push</a:t>
            </a:r>
            <a:r>
              <a:rPr lang="en-US" sz="3200" dirty="0"/>
              <a:t> vs. </a:t>
            </a:r>
            <a:r>
              <a:rPr lang="en-US" sz="3200" b="1" dirty="0"/>
              <a:t>pull</a:t>
            </a:r>
            <a:r>
              <a:rPr lang="en-US" sz="3200" dirty="0"/>
              <a:t> access (query vs. filtering)</a:t>
            </a:r>
          </a:p>
          <a:p>
            <a:pPr lvl="1"/>
            <a:r>
              <a:rPr lang="en-US" sz="3200" dirty="0"/>
              <a:t>Indexing of data in the network</a:t>
            </a:r>
          </a:p>
          <a:p>
            <a:pPr lvl="1"/>
            <a:r>
              <a:rPr lang="en-US" sz="3200" dirty="0"/>
              <a:t>Distribution of queries and filters</a:t>
            </a:r>
          </a:p>
          <a:p>
            <a:pPr lvl="1"/>
            <a:r>
              <a:rPr lang="en-US" sz="3200" dirty="0"/>
              <a:t>Considering the communication model</a:t>
            </a:r>
          </a:p>
        </p:txBody>
      </p:sp>
    </p:spTree>
    <p:extLst>
      <p:ext uri="{BB962C8B-B14F-4D97-AF65-F5344CB8AC3E}">
        <p14:creationId xmlns:p14="http://schemas.microsoft.com/office/powerpoint/2010/main" val="2062197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Key Issues in Heterogeneity</a:t>
            </a:r>
            <a:endParaRPr lang="fr-FR" dirty="0"/>
          </a:p>
        </p:txBody>
      </p:sp>
      <p:sp>
        <p:nvSpPr>
          <p:cNvPr id="6" name="Content Placeholder 5"/>
          <p:cNvSpPr>
            <a:spLocks noGrp="1"/>
          </p:cNvSpPr>
          <p:nvPr>
            <p:ph idx="1"/>
          </p:nvPr>
        </p:nvSpPr>
        <p:spPr/>
        <p:txBody>
          <a:bodyPr/>
          <a:lstStyle/>
          <a:p>
            <a:r>
              <a:rPr lang="en-US" b="1" dirty="0"/>
              <a:t>Data overload</a:t>
            </a:r>
          </a:p>
          <a:p>
            <a:pPr lvl="1"/>
            <a:r>
              <a:rPr lang="en-US" dirty="0"/>
              <a:t>more data, more useful information ?</a:t>
            </a:r>
          </a:p>
          <a:p>
            <a:endParaRPr lang="en-US" i="1" dirty="0"/>
          </a:p>
          <a:p>
            <a:r>
              <a:rPr lang="en-US" b="1" dirty="0"/>
              <a:t>Information starvation</a:t>
            </a:r>
          </a:p>
          <a:p>
            <a:pPr lvl="1"/>
            <a:r>
              <a:rPr lang="en-US" dirty="0"/>
              <a:t>problem: </a:t>
            </a:r>
            <a:r>
              <a:rPr lang="en-US" i="1" dirty="0"/>
              <a:t>data supply</a:t>
            </a:r>
            <a:r>
              <a:rPr lang="en-US" dirty="0"/>
              <a:t> does not match </a:t>
            </a:r>
            <a:r>
              <a:rPr lang="en-US" i="1" dirty="0"/>
              <a:t>data demand</a:t>
            </a:r>
          </a:p>
          <a:p>
            <a:pPr lvl="1"/>
            <a:r>
              <a:rPr lang="en-US" dirty="0"/>
              <a:t>models used by data provider are different from models used by data consumer</a:t>
            </a:r>
          </a:p>
          <a:p>
            <a:endParaRPr lang="fr-FR" dirty="0"/>
          </a:p>
        </p:txBody>
      </p:sp>
      <p:sp>
        <p:nvSpPr>
          <p:cNvPr id="5" name="Footer Placeholder 4"/>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370046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fr-CH" sz="3000" dirty="0"/>
          </a:p>
          <a:p>
            <a:r>
              <a:rPr lang="fr-CH" sz="3000" dirty="0"/>
              <a:t>More data!    …       More models!?   …   More useful information?</a:t>
            </a:r>
          </a:p>
          <a:p>
            <a:pPr lvl="1"/>
            <a:endParaRPr lang="fr-CH" sz="2200" dirty="0"/>
          </a:p>
        </p:txBody>
      </p:sp>
      <p:sp>
        <p:nvSpPr>
          <p:cNvPr id="2" name="Title 1"/>
          <p:cNvSpPr>
            <a:spLocks noGrp="1"/>
          </p:cNvSpPr>
          <p:nvPr>
            <p:ph type="title"/>
          </p:nvPr>
        </p:nvSpPr>
        <p:spPr/>
        <p:txBody>
          <a:bodyPr/>
          <a:lstStyle/>
          <a:p>
            <a:r>
              <a:rPr lang="fr-CH"/>
              <a:t>Distributed </a:t>
            </a:r>
            <a:r>
              <a:rPr lang="fr-CH" dirty="0"/>
              <a:t>Information Management</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6" name="AutoShape 5"/>
          <p:cNvSpPr>
            <a:spLocks noChangeArrowheads="1"/>
          </p:cNvSpPr>
          <p:nvPr/>
        </p:nvSpPr>
        <p:spPr bwMode="auto">
          <a:xfrm>
            <a:off x="3322454" y="3647541"/>
            <a:ext cx="734204"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7" name="Text Box 6"/>
          <p:cNvSpPr txBox="1">
            <a:spLocks noChangeArrowheads="1"/>
          </p:cNvSpPr>
          <p:nvPr/>
        </p:nvSpPr>
        <p:spPr bwMode="auto">
          <a:xfrm>
            <a:off x="2832091" y="3135212"/>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M2</a:t>
            </a:r>
            <a:endParaRPr lang="en-US" sz="2000" dirty="0">
              <a:solidFill>
                <a:schemeClr val="tx1"/>
              </a:solidFill>
              <a:latin typeface="Calibri"/>
              <a:cs typeface="Calibri"/>
            </a:endParaRPr>
          </a:p>
        </p:txBody>
      </p:sp>
      <p:sp>
        <p:nvSpPr>
          <p:cNvPr id="8" name="AutoShape 7"/>
          <p:cNvSpPr>
            <a:spLocks noChangeArrowheads="1"/>
          </p:cNvSpPr>
          <p:nvPr/>
        </p:nvSpPr>
        <p:spPr bwMode="auto">
          <a:xfrm>
            <a:off x="3438552" y="3713260"/>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DB2</a:t>
            </a:r>
            <a:endParaRPr lang="en-US" sz="2000" dirty="0">
              <a:solidFill>
                <a:schemeClr val="tx1"/>
              </a:solidFill>
              <a:latin typeface="Calibri"/>
              <a:cs typeface="Calibri"/>
            </a:endParaRPr>
          </a:p>
        </p:txBody>
      </p:sp>
      <p:sp>
        <p:nvSpPr>
          <p:cNvPr id="9" name="Line 8"/>
          <p:cNvSpPr>
            <a:spLocks noChangeShapeType="1"/>
          </p:cNvSpPr>
          <p:nvPr/>
        </p:nvSpPr>
        <p:spPr bwMode="auto">
          <a:xfrm flipH="1">
            <a:off x="3689555" y="3378581"/>
            <a:ext cx="4928" cy="251073"/>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0" name="Picture 9" descr="TR00034_[1]"/>
          <p:cNvPicPr>
            <a:picLocks noChangeAspect="1" noChangeArrowheads="1"/>
          </p:cNvPicPr>
          <p:nvPr/>
        </p:nvPicPr>
        <p:blipFill>
          <a:blip r:embed="rId3" cstate="print"/>
          <a:srcRect/>
          <a:stretch>
            <a:fillRect/>
          </a:stretch>
        </p:blipFill>
        <p:spPr bwMode="auto">
          <a:xfrm rot="16200000" flipH="1">
            <a:off x="7071219" y="2878431"/>
            <a:ext cx="1477970" cy="1497282"/>
          </a:xfrm>
          <a:prstGeom prst="rect">
            <a:avLst/>
          </a:prstGeom>
          <a:noFill/>
          <a:ln w="9525">
            <a:noFill/>
            <a:miter lim="800000"/>
            <a:headEnd/>
            <a:tailEnd/>
          </a:ln>
        </p:spPr>
      </p:pic>
      <p:sp>
        <p:nvSpPr>
          <p:cNvPr id="11" name="AutoShape 10"/>
          <p:cNvSpPr>
            <a:spLocks noChangeArrowheads="1"/>
          </p:cNvSpPr>
          <p:nvPr/>
        </p:nvSpPr>
        <p:spPr bwMode="auto">
          <a:xfrm>
            <a:off x="4836253" y="3146631"/>
            <a:ext cx="1177614" cy="306237"/>
          </a:xfrm>
          <a:prstGeom prst="leftRightArrow">
            <a:avLst>
              <a:gd name="adj1" fmla="val 50000"/>
              <a:gd name="adj2" fmla="val 70932"/>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2" name="Rectangle 11"/>
          <p:cNvSpPr>
            <a:spLocks noChangeArrowheads="1"/>
          </p:cNvSpPr>
          <p:nvPr/>
        </p:nvSpPr>
        <p:spPr bwMode="auto">
          <a:xfrm>
            <a:off x="4392856" y="3394184"/>
            <a:ext cx="2010813" cy="345085"/>
          </a:xfrm>
          <a:prstGeom prst="rect">
            <a:avLst/>
          </a:prstGeom>
          <a:noFill/>
          <a:ln w="9525" algn="ctr">
            <a:noFill/>
            <a:miter lim="800000"/>
            <a:headEnd/>
            <a:tailEnd/>
          </a:ln>
          <a:effectLst/>
        </p:spPr>
        <p:txBody>
          <a:bodyPr wrap="square" lIns="113148" tIns="56574" rIns="113148" bIns="56574">
            <a:spAutoFit/>
          </a:bodyPr>
          <a:lstStyle/>
          <a:p>
            <a:r>
              <a:rPr lang="en-US" b="1" dirty="0">
                <a:solidFill>
                  <a:schemeClr val="tx1"/>
                </a:solidFill>
                <a:latin typeface="Calibri"/>
                <a:cs typeface="Calibri"/>
              </a:rPr>
              <a:t>Interpretation I2</a:t>
            </a:r>
          </a:p>
        </p:txBody>
      </p:sp>
      <p:sp>
        <p:nvSpPr>
          <p:cNvPr id="14" name="AutoShape 13"/>
          <p:cNvSpPr>
            <a:spLocks noChangeArrowheads="1"/>
          </p:cNvSpPr>
          <p:nvPr/>
        </p:nvSpPr>
        <p:spPr bwMode="auto">
          <a:xfrm>
            <a:off x="1165254" y="3988749"/>
            <a:ext cx="732812"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5" name="Text Box 14"/>
          <p:cNvSpPr txBox="1">
            <a:spLocks noChangeArrowheads="1"/>
          </p:cNvSpPr>
          <p:nvPr/>
        </p:nvSpPr>
        <p:spPr bwMode="auto">
          <a:xfrm>
            <a:off x="581054" y="3461758"/>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M1</a:t>
            </a:r>
            <a:endParaRPr lang="en-US" sz="2000" dirty="0">
              <a:solidFill>
                <a:schemeClr val="tx1"/>
              </a:solidFill>
              <a:latin typeface="Calibri"/>
              <a:cs typeface="Calibri"/>
            </a:endParaRPr>
          </a:p>
        </p:txBody>
      </p:sp>
      <p:sp>
        <p:nvSpPr>
          <p:cNvPr id="16" name="AutoShape 15"/>
          <p:cNvSpPr>
            <a:spLocks noChangeArrowheads="1"/>
          </p:cNvSpPr>
          <p:nvPr/>
        </p:nvSpPr>
        <p:spPr bwMode="auto">
          <a:xfrm>
            <a:off x="1284447" y="4043988"/>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DB1</a:t>
            </a:r>
            <a:endParaRPr lang="en-US" sz="2000" dirty="0">
              <a:solidFill>
                <a:schemeClr val="tx1"/>
              </a:solidFill>
              <a:latin typeface="Calibri"/>
              <a:cs typeface="Calibri"/>
            </a:endParaRPr>
          </a:p>
        </p:txBody>
      </p:sp>
      <p:sp>
        <p:nvSpPr>
          <p:cNvPr id="17" name="Line 16"/>
          <p:cNvSpPr>
            <a:spLocks noChangeShapeType="1"/>
          </p:cNvSpPr>
          <p:nvPr/>
        </p:nvSpPr>
        <p:spPr bwMode="auto">
          <a:xfrm>
            <a:off x="1528863" y="3795119"/>
            <a:ext cx="2796" cy="25930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8" name="Picture 17" descr="TR00034_[1]"/>
          <p:cNvPicPr>
            <a:picLocks noChangeAspect="1" noChangeArrowheads="1"/>
          </p:cNvPicPr>
          <p:nvPr/>
        </p:nvPicPr>
        <p:blipFill>
          <a:blip r:embed="rId3" cstate="print"/>
          <a:srcRect/>
          <a:stretch>
            <a:fillRect/>
          </a:stretch>
        </p:blipFill>
        <p:spPr bwMode="auto">
          <a:xfrm flipH="1">
            <a:off x="6238381" y="3302505"/>
            <a:ext cx="1662567" cy="1331273"/>
          </a:xfrm>
          <a:prstGeom prst="rect">
            <a:avLst/>
          </a:prstGeom>
          <a:noFill/>
          <a:ln w="9525">
            <a:noFill/>
            <a:miter lim="800000"/>
            <a:headEnd/>
            <a:tailEnd/>
          </a:ln>
        </p:spPr>
      </p:pic>
      <p:sp>
        <p:nvSpPr>
          <p:cNvPr id="19" name="AutoShape 18"/>
          <p:cNvSpPr>
            <a:spLocks noChangeArrowheads="1"/>
          </p:cNvSpPr>
          <p:nvPr/>
        </p:nvSpPr>
        <p:spPr bwMode="auto">
          <a:xfrm>
            <a:off x="4361906" y="3889288"/>
            <a:ext cx="1177079" cy="295597"/>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20" name="Rectangle 19"/>
          <p:cNvSpPr>
            <a:spLocks noChangeArrowheads="1"/>
          </p:cNvSpPr>
          <p:nvPr/>
        </p:nvSpPr>
        <p:spPr bwMode="auto">
          <a:xfrm>
            <a:off x="4207298" y="4146952"/>
            <a:ext cx="1556525" cy="345085"/>
          </a:xfrm>
          <a:prstGeom prst="rect">
            <a:avLst/>
          </a:prstGeom>
          <a:noFill/>
          <a:ln w="9525" algn="ctr">
            <a:noFill/>
            <a:miter lim="800000"/>
            <a:headEnd/>
            <a:tailEnd/>
          </a:ln>
          <a:effectLst/>
        </p:spPr>
        <p:txBody>
          <a:bodyPr wrap="none" lIns="113148" tIns="56574" rIns="113148" bIns="56574">
            <a:spAutoFit/>
          </a:bodyPr>
          <a:lstStyle/>
          <a:p>
            <a:r>
              <a:rPr lang="en-US" b="1" dirty="0">
                <a:solidFill>
                  <a:schemeClr val="tx1"/>
                </a:solidFill>
                <a:latin typeface="Calibri"/>
                <a:cs typeface="Calibri"/>
              </a:rPr>
              <a:t>Interpretation I1</a:t>
            </a:r>
          </a:p>
        </p:txBody>
      </p:sp>
      <p:sp>
        <p:nvSpPr>
          <p:cNvPr id="21" name="Rectangle 20"/>
          <p:cNvSpPr>
            <a:spLocks noChangeArrowheads="1"/>
          </p:cNvSpPr>
          <p:nvPr/>
        </p:nvSpPr>
        <p:spPr bwMode="auto">
          <a:xfrm>
            <a:off x="9452186" y="3643575"/>
            <a:ext cx="1589418" cy="791361"/>
          </a:xfrm>
          <a:prstGeom prst="rect">
            <a:avLst/>
          </a:prstGeom>
          <a:noFill/>
          <a:ln w="9525" algn="ctr">
            <a:noFill/>
            <a:miter lim="800000"/>
            <a:headEnd/>
            <a:tailEnd/>
          </a:ln>
          <a:effectLst/>
        </p:spPr>
        <p:txBody>
          <a:bodyPr wrap="none" lIns="113148" tIns="56574" rIns="113148" bIns="56574">
            <a:spAutoFit/>
          </a:bodyPr>
          <a:lstStyle/>
          <a:p>
            <a:r>
              <a:rPr lang="en-US" sz="2200" dirty="0">
                <a:solidFill>
                  <a:schemeClr val="tx1"/>
                </a:solidFill>
                <a:latin typeface="Calibri"/>
                <a:cs typeface="Calibri"/>
              </a:rPr>
              <a:t>information</a:t>
            </a:r>
          </a:p>
          <a:p>
            <a:r>
              <a:rPr lang="en-US" sz="2200" dirty="0">
                <a:solidFill>
                  <a:schemeClr val="tx1"/>
                </a:solidFill>
                <a:latin typeface="Calibri"/>
                <a:cs typeface="Calibri"/>
              </a:rPr>
              <a:t>supply</a:t>
            </a:r>
            <a:r>
              <a:rPr lang="en-US" sz="2200" dirty="0">
                <a:latin typeface="Calibri"/>
                <a:cs typeface="Calibri"/>
              </a:rPr>
              <a:t> </a:t>
            </a:r>
          </a:p>
        </p:txBody>
      </p:sp>
      <p:grpSp>
        <p:nvGrpSpPr>
          <p:cNvPr id="22" name="Group 21"/>
          <p:cNvGrpSpPr>
            <a:grpSpLocks/>
          </p:cNvGrpSpPr>
          <p:nvPr/>
        </p:nvGrpSpPr>
        <p:grpSpPr bwMode="auto">
          <a:xfrm>
            <a:off x="2984254" y="5466282"/>
            <a:ext cx="5188929" cy="1331273"/>
            <a:chOff x="1449" y="3385"/>
            <a:chExt cx="2516" cy="726"/>
          </a:xfrm>
        </p:grpSpPr>
        <p:sp>
          <p:nvSpPr>
            <p:cNvPr id="23" name="AutoShape 22"/>
            <p:cNvSpPr>
              <a:spLocks noChangeArrowheads="1"/>
            </p:cNvSpPr>
            <p:nvPr/>
          </p:nvSpPr>
          <p:spPr bwMode="auto">
            <a:xfrm>
              <a:off x="1707" y="3735"/>
              <a:ext cx="355" cy="280"/>
            </a:xfrm>
            <a:prstGeom prst="can">
              <a:avLst>
                <a:gd name="adj" fmla="val 25000"/>
              </a:avLst>
            </a:prstGeom>
            <a:solidFill>
              <a:schemeClr val="bg1"/>
            </a:solidFill>
            <a:ln w="12700">
              <a:solidFill>
                <a:schemeClr val="tx1"/>
              </a:solidFill>
              <a:round/>
              <a:headEnd/>
              <a:tailEnd/>
            </a:ln>
            <a:effectLst/>
          </p:spPr>
          <p:txBody>
            <a:bodyPr anchor="ctr">
              <a:spAutoFit/>
            </a:bodyPr>
            <a:lstStyle/>
            <a:p>
              <a:endParaRPr lang="fr-CH">
                <a:latin typeface="Calibri"/>
                <a:cs typeface="Calibri"/>
              </a:endParaRPr>
            </a:p>
          </p:txBody>
        </p:sp>
        <p:sp>
          <p:nvSpPr>
            <p:cNvPr id="24" name="Text Box 23"/>
            <p:cNvSpPr txBox="1">
              <a:spLocks noChangeArrowheads="1"/>
            </p:cNvSpPr>
            <p:nvPr/>
          </p:nvSpPr>
          <p:spPr bwMode="auto">
            <a:xfrm>
              <a:off x="1449" y="3447"/>
              <a:ext cx="885" cy="151"/>
            </a:xfrm>
            <a:prstGeom prst="rect">
              <a:avLst/>
            </a:prstGeom>
            <a:noFill/>
            <a:ln w="12700">
              <a:solidFill>
                <a:schemeClr val="tx1"/>
              </a:solidFill>
              <a:miter lim="800000"/>
              <a:headEnd/>
              <a:tailEnd/>
            </a:ln>
            <a:effectLst/>
          </p:spPr>
          <p:txBody>
            <a:bodyPr wrap="none">
              <a:spAutoFit/>
            </a:bodyPr>
            <a:lstStyle/>
            <a:p>
              <a:pPr eaLnBrk="0" hangingPunct="0"/>
              <a:r>
                <a:rPr lang="en-US" sz="1200" b="1" dirty="0">
                  <a:solidFill>
                    <a:schemeClr val="tx1"/>
                  </a:solidFill>
                  <a:latin typeface="Calibri"/>
                  <a:cs typeface="Calibri"/>
                </a:rPr>
                <a:t>Information System </a:t>
              </a:r>
              <a:r>
                <a:rPr lang="en-US" sz="1200" b="1" dirty="0" err="1">
                  <a:solidFill>
                    <a:schemeClr val="tx1"/>
                  </a:solidFill>
                  <a:latin typeface="Calibri"/>
                  <a:cs typeface="Calibri"/>
                </a:rPr>
                <a:t>MyM</a:t>
              </a:r>
              <a:endParaRPr lang="en-US" sz="2000" dirty="0">
                <a:solidFill>
                  <a:schemeClr val="tx1"/>
                </a:solidFill>
                <a:latin typeface="Calibri"/>
                <a:cs typeface="Calibri"/>
              </a:endParaRPr>
            </a:p>
          </p:txBody>
        </p:sp>
        <p:sp>
          <p:nvSpPr>
            <p:cNvPr id="25" name="AutoShape 24"/>
            <p:cNvSpPr>
              <a:spLocks noChangeArrowheads="1"/>
            </p:cNvSpPr>
            <p:nvPr/>
          </p:nvSpPr>
          <p:spPr bwMode="auto">
            <a:xfrm>
              <a:off x="1742" y="3779"/>
              <a:ext cx="326" cy="201"/>
            </a:xfrm>
            <a:prstGeom prst="cube">
              <a:avLst>
                <a:gd name="adj" fmla="val 25000"/>
              </a:avLst>
            </a:prstGeom>
            <a:noFill/>
            <a:ln w="12700">
              <a:noFill/>
              <a:miter lim="800000"/>
              <a:headEnd/>
              <a:tailEnd/>
            </a:ln>
            <a:effectLst/>
          </p:spPr>
          <p:txBody>
            <a:bodyPr wrap="none">
              <a:spAutoFit/>
            </a:bodyPr>
            <a:lstStyle/>
            <a:p>
              <a:pPr eaLnBrk="0" hangingPunct="0"/>
              <a:r>
                <a:rPr lang="en-US" sz="1200" b="1" dirty="0" err="1">
                  <a:solidFill>
                    <a:schemeClr val="tx1"/>
                  </a:solidFill>
                  <a:latin typeface="Calibri"/>
                  <a:cs typeface="Calibri"/>
                </a:rPr>
                <a:t>MyDB</a:t>
              </a:r>
              <a:endParaRPr lang="en-US" sz="2000" dirty="0">
                <a:solidFill>
                  <a:schemeClr val="tx1"/>
                </a:solidFill>
                <a:latin typeface="Calibri"/>
                <a:cs typeface="Calibri"/>
              </a:endParaRPr>
            </a:p>
          </p:txBody>
        </p:sp>
        <p:sp>
          <p:nvSpPr>
            <p:cNvPr id="26" name="Line 25"/>
            <p:cNvSpPr>
              <a:spLocks noChangeShapeType="1"/>
            </p:cNvSpPr>
            <p:nvPr/>
          </p:nvSpPr>
          <p:spPr bwMode="auto">
            <a:xfrm>
              <a:off x="1884" y="3607"/>
              <a:ext cx="1" cy="155"/>
            </a:xfrm>
            <a:prstGeom prst="line">
              <a:avLst/>
            </a:prstGeom>
            <a:noFill/>
            <a:ln w="12700">
              <a:solidFill>
                <a:schemeClr val="tx1"/>
              </a:solidFill>
              <a:round/>
              <a:headEnd/>
              <a:tailEnd/>
            </a:ln>
            <a:effectLst/>
          </p:spPr>
          <p:txBody>
            <a:bodyPr wrap="none" anchor="ctr"/>
            <a:lstStyle/>
            <a:p>
              <a:endParaRPr lang="fr-CH">
                <a:latin typeface="Calibri"/>
                <a:cs typeface="Calibri"/>
              </a:endParaRPr>
            </a:p>
          </p:txBody>
        </p:sp>
        <p:pic>
          <p:nvPicPr>
            <p:cNvPr id="27" name="Picture 26" descr="TR00034_[1]"/>
            <p:cNvPicPr>
              <a:picLocks noChangeAspect="1" noChangeArrowheads="1"/>
            </p:cNvPicPr>
            <p:nvPr/>
          </p:nvPicPr>
          <p:blipFill>
            <a:blip r:embed="rId3" cstate="print"/>
            <a:srcRect/>
            <a:stretch>
              <a:fillRect/>
            </a:stretch>
          </p:blipFill>
          <p:spPr bwMode="auto">
            <a:xfrm>
              <a:off x="3159" y="3385"/>
              <a:ext cx="806" cy="726"/>
            </a:xfrm>
            <a:prstGeom prst="rect">
              <a:avLst/>
            </a:prstGeom>
            <a:noFill/>
            <a:ln w="9525">
              <a:noFill/>
              <a:miter lim="800000"/>
              <a:headEnd/>
              <a:tailEnd/>
            </a:ln>
          </p:spPr>
        </p:pic>
        <p:sp>
          <p:nvSpPr>
            <p:cNvPr id="28" name="AutoShape 27"/>
            <p:cNvSpPr>
              <a:spLocks noChangeArrowheads="1"/>
            </p:cNvSpPr>
            <p:nvPr/>
          </p:nvSpPr>
          <p:spPr bwMode="auto">
            <a:xfrm>
              <a:off x="2386" y="3627"/>
              <a:ext cx="571" cy="161"/>
            </a:xfrm>
            <a:prstGeom prst="leftRightArrow">
              <a:avLst>
                <a:gd name="adj1" fmla="val 50000"/>
                <a:gd name="adj2" fmla="val 70932"/>
              </a:avLst>
            </a:prstGeom>
            <a:solidFill>
              <a:srgbClr val="000000"/>
            </a:solidFill>
            <a:ln w="9525">
              <a:noFill/>
              <a:miter lim="800000"/>
              <a:headEnd/>
              <a:tailEnd/>
            </a:ln>
            <a:effectLst/>
          </p:spPr>
          <p:txBody>
            <a:bodyPr wrap="none" anchor="ctr"/>
            <a:lstStyle/>
            <a:p>
              <a:endParaRPr lang="fr-CH">
                <a:latin typeface="Calibri"/>
                <a:cs typeface="Calibri"/>
              </a:endParaRPr>
            </a:p>
          </p:txBody>
        </p:sp>
        <p:sp>
          <p:nvSpPr>
            <p:cNvPr id="29" name="Rectangle 28"/>
            <p:cNvSpPr>
              <a:spLocks noChangeArrowheads="1"/>
            </p:cNvSpPr>
            <p:nvPr/>
          </p:nvSpPr>
          <p:spPr bwMode="auto">
            <a:xfrm>
              <a:off x="2280" y="3824"/>
              <a:ext cx="833" cy="176"/>
            </a:xfrm>
            <a:prstGeom prst="rect">
              <a:avLst/>
            </a:prstGeom>
            <a:noFill/>
            <a:ln w="9525" algn="ctr">
              <a:noFill/>
              <a:miter lim="800000"/>
              <a:headEnd/>
              <a:tailEnd/>
            </a:ln>
            <a:effectLst/>
          </p:spPr>
          <p:txBody>
            <a:bodyPr wrap="none">
              <a:spAutoFit/>
            </a:bodyPr>
            <a:lstStyle/>
            <a:p>
              <a:r>
                <a:rPr lang="en-US" b="1" dirty="0">
                  <a:solidFill>
                    <a:schemeClr val="tx1"/>
                  </a:solidFill>
                  <a:latin typeface="Calibri"/>
                  <a:cs typeface="Calibri"/>
                </a:rPr>
                <a:t>My Interpretation I</a:t>
              </a:r>
            </a:p>
          </p:txBody>
        </p:sp>
      </p:grpSp>
      <p:sp>
        <p:nvSpPr>
          <p:cNvPr id="30" name="Rectangle 29"/>
          <p:cNvSpPr>
            <a:spLocks noChangeArrowheads="1"/>
          </p:cNvSpPr>
          <p:nvPr/>
        </p:nvSpPr>
        <p:spPr bwMode="auto">
          <a:xfrm>
            <a:off x="9408876" y="5805518"/>
            <a:ext cx="1589418" cy="791361"/>
          </a:xfrm>
          <a:prstGeom prst="rect">
            <a:avLst/>
          </a:prstGeom>
          <a:noFill/>
          <a:ln w="9525" algn="ctr">
            <a:noFill/>
            <a:miter lim="800000"/>
            <a:headEnd/>
            <a:tailEnd/>
          </a:ln>
          <a:effectLst/>
        </p:spPr>
        <p:txBody>
          <a:bodyPr wrap="none" lIns="113148" tIns="56574" rIns="113148" bIns="56574">
            <a:spAutoFit/>
          </a:bodyPr>
          <a:lstStyle/>
          <a:p>
            <a:r>
              <a:rPr lang="en-US" sz="2200">
                <a:solidFill>
                  <a:schemeClr val="tx1"/>
                </a:solidFill>
                <a:latin typeface="Calibri"/>
                <a:cs typeface="Calibri"/>
              </a:rPr>
              <a:t>information</a:t>
            </a:r>
          </a:p>
          <a:p>
            <a:r>
              <a:rPr lang="en-US" sz="2200">
                <a:solidFill>
                  <a:schemeClr val="tx1"/>
                </a:solidFill>
                <a:latin typeface="Calibri"/>
                <a:cs typeface="Calibri"/>
              </a:rPr>
              <a:t>demand</a:t>
            </a:r>
            <a:r>
              <a:rPr lang="en-US" sz="2200">
                <a:latin typeface="Calibri"/>
                <a:cs typeface="Calibri"/>
              </a:rPr>
              <a:t> </a:t>
            </a:r>
          </a:p>
        </p:txBody>
      </p:sp>
      <p:sp>
        <p:nvSpPr>
          <p:cNvPr id="31" name="AutoShape 30"/>
          <p:cNvSpPr>
            <a:spLocks noChangeArrowheads="1"/>
          </p:cNvSpPr>
          <p:nvPr/>
        </p:nvSpPr>
        <p:spPr bwMode="auto">
          <a:xfrm>
            <a:off x="6964632" y="4716295"/>
            <a:ext cx="653771" cy="665637"/>
          </a:xfrm>
          <a:prstGeom prst="upDownArrow">
            <a:avLst>
              <a:gd name="adj1" fmla="val 50000"/>
              <a:gd name="adj2" fmla="val 22902"/>
            </a:avLst>
          </a:prstGeom>
          <a:solidFill>
            <a:srgbClr val="CC9900"/>
          </a:solidFill>
          <a:ln w="9525" algn="ctr">
            <a:noFill/>
            <a:miter lim="800000"/>
            <a:headEnd/>
            <a:tailEnd/>
          </a:ln>
          <a:effectLst/>
        </p:spPr>
        <p:txBody>
          <a:bodyPr wrap="none" lIns="113148" tIns="56574" rIns="113148" bIns="56574" anchor="ctr"/>
          <a:lstStyle/>
          <a:p>
            <a:endParaRPr lang="fr-CH">
              <a:latin typeface="Calibri"/>
              <a:cs typeface="Calibri"/>
            </a:endParaRPr>
          </a:p>
        </p:txBody>
      </p:sp>
      <p:sp>
        <p:nvSpPr>
          <p:cNvPr id="32" name="Rectangle 31"/>
          <p:cNvSpPr>
            <a:spLocks noChangeArrowheads="1"/>
          </p:cNvSpPr>
          <p:nvPr/>
        </p:nvSpPr>
        <p:spPr bwMode="auto">
          <a:xfrm>
            <a:off x="7841664" y="4890497"/>
            <a:ext cx="2562478" cy="452807"/>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some relationship R</a:t>
            </a:r>
          </a:p>
        </p:txBody>
      </p:sp>
      <p:sp>
        <p:nvSpPr>
          <p:cNvPr id="33" name="AutoShape 32" descr="25%"/>
          <p:cNvSpPr>
            <a:spLocks noChangeArrowheads="1"/>
          </p:cNvSpPr>
          <p:nvPr/>
        </p:nvSpPr>
        <p:spPr bwMode="auto">
          <a:xfrm>
            <a:off x="3503972" y="4716295"/>
            <a:ext cx="653771" cy="665637"/>
          </a:xfrm>
          <a:prstGeom prst="upDownArrow">
            <a:avLst>
              <a:gd name="adj1" fmla="val 50000"/>
              <a:gd name="adj2" fmla="val 22902"/>
            </a:avLst>
          </a:prstGeom>
          <a:pattFill prst="pct25">
            <a:fgClr>
              <a:srgbClr val="CC9900"/>
            </a:fgClr>
            <a:bgClr>
              <a:srgbClr val="FFFFFF"/>
            </a:bgClr>
          </a:pattFill>
          <a:ln w="9525" algn="ctr">
            <a:noFill/>
            <a:miter lim="800000"/>
            <a:headEnd/>
            <a:tailEnd/>
          </a:ln>
          <a:effectLst/>
        </p:spPr>
        <p:txBody>
          <a:bodyPr wrap="none" lIns="113148" tIns="56574" rIns="113148" bIns="56574" anchor="ctr"/>
          <a:lstStyle/>
          <a:p>
            <a:endParaRPr lang="fr-CH">
              <a:latin typeface="Calibri"/>
              <a:cs typeface="Calibri"/>
            </a:endParaRPr>
          </a:p>
        </p:txBody>
      </p:sp>
      <p:sp>
        <p:nvSpPr>
          <p:cNvPr id="34" name="Rectangle 34"/>
          <p:cNvSpPr>
            <a:spLocks noChangeArrowheads="1"/>
          </p:cNvSpPr>
          <p:nvPr/>
        </p:nvSpPr>
        <p:spPr bwMode="auto">
          <a:xfrm>
            <a:off x="832820" y="4806146"/>
            <a:ext cx="2399293" cy="452807"/>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corresponding R’ ?</a:t>
            </a:r>
            <a:endParaRPr lang="en-US" b="1" dirty="0">
              <a:solidFill>
                <a:schemeClr val="tx1"/>
              </a:solidFill>
              <a:latin typeface="Calibri"/>
              <a:cs typeface="Calibri"/>
            </a:endParaRPr>
          </a:p>
        </p:txBody>
      </p:sp>
      <p:sp>
        <p:nvSpPr>
          <p:cNvPr id="35" name="Rectangle 35"/>
          <p:cNvSpPr>
            <a:spLocks noChangeArrowheads="1"/>
          </p:cNvSpPr>
          <p:nvPr/>
        </p:nvSpPr>
        <p:spPr bwMode="auto">
          <a:xfrm>
            <a:off x="231834" y="6715603"/>
            <a:ext cx="5147866" cy="791361"/>
          </a:xfrm>
          <a:prstGeom prst="rect">
            <a:avLst/>
          </a:prstGeom>
          <a:noFill/>
          <a:ln w="9525" algn="ctr">
            <a:noFill/>
            <a:miter lim="800000"/>
            <a:headEnd/>
            <a:tailEnd/>
          </a:ln>
          <a:effectLst/>
        </p:spPr>
        <p:txBody>
          <a:bodyPr wrap="none" lIns="113148" tIns="56574" rIns="113148" bIns="56574">
            <a:spAutoFit/>
          </a:bodyPr>
          <a:lstStyle/>
          <a:p>
            <a:r>
              <a:rPr lang="en-US" sz="2200" dirty="0">
                <a:solidFill>
                  <a:schemeClr val="tx1"/>
                </a:solidFill>
                <a:latin typeface="Calibri"/>
                <a:cs typeface="Calibri"/>
              </a:rPr>
              <a:t>R' is a relationship among models!</a:t>
            </a:r>
          </a:p>
          <a:p>
            <a:r>
              <a:rPr lang="en-US" sz="2200" dirty="0">
                <a:solidFill>
                  <a:schemeClr val="tx1"/>
                </a:solidFill>
                <a:latin typeface="Calibri"/>
                <a:cs typeface="Calibri"/>
              </a:rPr>
              <a:t>(represent one model  in terms of another)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The </a:t>
            </a:r>
            <a:r>
              <a:rPr lang="fr-FR" dirty="0" err="1"/>
              <a:t>Problem</a:t>
            </a:r>
            <a:endParaRPr lang="fr-FR" dirty="0"/>
          </a:p>
        </p:txBody>
      </p:sp>
      <p:sp>
        <p:nvSpPr>
          <p:cNvPr id="3" name="Content Placeholder 2"/>
          <p:cNvSpPr>
            <a:spLocks noGrp="1"/>
          </p:cNvSpPr>
          <p:nvPr>
            <p:ph idx="1"/>
          </p:nvPr>
        </p:nvSpPr>
        <p:spPr/>
        <p:txBody>
          <a:bodyPr/>
          <a:lstStyle/>
          <a:p>
            <a:r>
              <a:rPr lang="fr-CH" b="1" dirty="0"/>
              <a:t>Semantic heterogeneity</a:t>
            </a:r>
          </a:p>
          <a:p>
            <a:pPr lvl="1"/>
            <a:r>
              <a:rPr lang="fr-CH" dirty="0"/>
              <a:t>The same real world aspect can </a:t>
            </a:r>
            <a:r>
              <a:rPr lang="fr-CH" dirty="0" err="1"/>
              <a:t>be</a:t>
            </a:r>
            <a:r>
              <a:rPr lang="fr-CH" dirty="0"/>
              <a:t> </a:t>
            </a:r>
            <a:r>
              <a:rPr lang="fr-CH" dirty="0" err="1"/>
              <a:t>represented</a:t>
            </a:r>
            <a:r>
              <a:rPr lang="fr-CH" dirty="0"/>
              <a:t> </a:t>
            </a:r>
            <a:r>
              <a:rPr lang="fr-CH" dirty="0" err="1"/>
              <a:t>differently</a:t>
            </a:r>
            <a:endParaRPr lang="fr-CH" dirty="0"/>
          </a:p>
          <a:p>
            <a:pPr lvl="1"/>
            <a:r>
              <a:rPr lang="fr-CH" dirty="0" err="1"/>
              <a:t>Requires</a:t>
            </a:r>
            <a:r>
              <a:rPr lang="fr-CH" dirty="0"/>
              <a:t> agreement on the </a:t>
            </a:r>
            <a:r>
              <a:rPr lang="fr-CH" dirty="0" err="1"/>
              <a:t>meaning</a:t>
            </a:r>
            <a:r>
              <a:rPr lang="fr-CH" dirty="0"/>
              <a:t> of </a:t>
            </a:r>
            <a:r>
              <a:rPr lang="fr-CH" dirty="0" err="1"/>
              <a:t>shared</a:t>
            </a:r>
            <a:r>
              <a:rPr lang="fr-CH" dirty="0"/>
              <a:t> data</a:t>
            </a:r>
          </a:p>
          <a:p>
            <a:pPr lvl="1"/>
            <a:r>
              <a:rPr lang="fr-CH" dirty="0"/>
              <a:t>Relating different models (and thus </a:t>
            </a:r>
            <a:r>
              <a:rPr lang="fr-CH" dirty="0" err="1"/>
              <a:t>different</a:t>
            </a:r>
            <a:r>
              <a:rPr lang="fr-CH" dirty="0"/>
              <a:t> </a:t>
            </a:r>
            <a:r>
              <a:rPr lang="fr-CH" dirty="0" err="1"/>
              <a:t>representations</a:t>
            </a:r>
            <a:r>
              <a:rPr lang="fr-CH" dirty="0"/>
              <a:t> and </a:t>
            </a:r>
            <a:r>
              <a:rPr lang="fr-CH" dirty="0" err="1"/>
              <a:t>their</a:t>
            </a:r>
            <a:r>
              <a:rPr lang="fr-CH" dirty="0"/>
              <a:t> </a:t>
            </a:r>
            <a:r>
              <a:rPr lang="fr-CH" dirty="0" err="1"/>
              <a:t>interpretations</a:t>
            </a:r>
            <a:r>
              <a:rPr lang="fr-CH" dirty="0"/>
              <a:t>) </a:t>
            </a:r>
            <a:r>
              <a:rPr lang="en-US" dirty="0"/>
              <a:t>requires often human intervention</a:t>
            </a:r>
          </a:p>
          <a:p>
            <a:pPr lvl="1"/>
            <a:r>
              <a:rPr lang="en-US" dirty="0"/>
              <a:t>human attention is a scarce resource !</a:t>
            </a:r>
          </a:p>
          <a:p>
            <a:pPr lvl="1"/>
            <a:endParaRPr lang="fr-CH" dirty="0"/>
          </a:p>
          <a:p>
            <a:endParaRPr lang="en-US" i="1" dirty="0"/>
          </a:p>
          <a:p>
            <a:pPr lvl="1"/>
            <a:endParaRPr lang="en-US" dirty="0"/>
          </a:p>
          <a:p>
            <a:endParaRPr lang="fr-FR"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0701533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539031" y="1943625"/>
            <a:ext cx="10691337" cy="5227906"/>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noAutofit/>
          </a:bodyPr>
          <a:lstStyle>
            <a:lvl1pPr marL="342900" indent="-342900" algn="l" rtl="0" fontAlgn="base">
              <a:spcBef>
                <a:spcPct val="20000"/>
              </a:spcBef>
              <a:spcAft>
                <a:spcPct val="0"/>
              </a:spcAft>
              <a:buChar char="•"/>
              <a:defRPr>
                <a:solidFill>
                  <a:schemeClr val="tx1"/>
                </a:solidFill>
                <a:latin typeface="+mn-lt"/>
                <a:ea typeface="+mn-ea"/>
                <a:cs typeface="+mn-cs"/>
              </a:defRPr>
            </a:lvl1pPr>
            <a:lvl2pPr marL="742950" indent="-285750" algn="l" rtl="0" fontAlgn="base">
              <a:spcBef>
                <a:spcPct val="20000"/>
              </a:spcBef>
              <a:spcAft>
                <a:spcPct val="0"/>
              </a:spcAft>
              <a:buChar char="–"/>
              <a:defRPr sz="1600">
                <a:solidFill>
                  <a:schemeClr val="tx1"/>
                </a:solidFill>
                <a:latin typeface="+mn-lt"/>
              </a:defRPr>
            </a:lvl2pPr>
            <a:lvl3pPr marL="1143000" indent="-228600" algn="l" rtl="0" fontAlgn="base">
              <a:spcBef>
                <a:spcPct val="20000"/>
              </a:spcBef>
              <a:spcAft>
                <a:spcPct val="0"/>
              </a:spcAft>
              <a:buChar char="•"/>
              <a:defRPr sz="1400">
                <a:solidFill>
                  <a:schemeClr val="tx1"/>
                </a:solidFill>
                <a:latin typeface="+mn-lt"/>
              </a:defRPr>
            </a:lvl3pPr>
            <a:lvl4pPr marL="1600200" indent="-228600" algn="l" rtl="0" fontAlgn="base">
              <a:spcBef>
                <a:spcPct val="20000"/>
              </a:spcBef>
              <a:spcAft>
                <a:spcPct val="0"/>
              </a:spcAft>
              <a:buChar char="–"/>
              <a:defRPr sz="1200">
                <a:solidFill>
                  <a:schemeClr val="tx1"/>
                </a:solidFill>
                <a:latin typeface="+mn-lt"/>
              </a:defRPr>
            </a:lvl4pPr>
            <a:lvl5pPr marL="2057400" indent="-228600" algn="l" rtl="0" fontAlgn="base">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US" sz="4000" dirty="0">
                <a:latin typeface="Calibri"/>
                <a:cs typeface="Calibri"/>
              </a:rPr>
              <a:t>Standardization</a:t>
            </a:r>
          </a:p>
          <a:p>
            <a:pPr lvl="1" indent="-473414">
              <a:buSzPct val="90000"/>
            </a:pPr>
            <a:r>
              <a:rPr lang="en-US" sz="3000" dirty="0">
                <a:latin typeface="Calibri"/>
                <a:cs typeface="Calibri"/>
              </a:rPr>
              <a:t>Common model</a:t>
            </a:r>
            <a:br>
              <a:rPr lang="en-US" sz="3000" dirty="0">
                <a:latin typeface="Calibri"/>
                <a:cs typeface="Calibri"/>
              </a:rPr>
            </a:br>
            <a:endParaRPr lang="en-US" sz="4000" dirty="0">
              <a:latin typeface="Calibri"/>
              <a:cs typeface="Calibri"/>
            </a:endParaRPr>
          </a:p>
          <a:p>
            <a:pPr marL="0" indent="0">
              <a:buNone/>
            </a:pPr>
            <a:r>
              <a:rPr lang="en-US" sz="4000" dirty="0">
                <a:latin typeface="Calibri"/>
                <a:cs typeface="Calibri"/>
              </a:rPr>
              <a:t>Mapping</a:t>
            </a:r>
          </a:p>
          <a:p>
            <a:pPr lvl="1" indent="-473414">
              <a:buSzPct val="90000"/>
            </a:pPr>
            <a:r>
              <a:rPr lang="en-US" sz="3000" dirty="0">
                <a:latin typeface="Calibri"/>
                <a:cs typeface="Calibri"/>
              </a:rPr>
              <a:t>Mapping among models</a:t>
            </a:r>
          </a:p>
          <a:p>
            <a:pPr marL="0" indent="0">
              <a:buNone/>
            </a:pPr>
            <a:endParaRPr lang="en-US" sz="4000" dirty="0">
              <a:latin typeface="Calibri"/>
              <a:cs typeface="Calibri"/>
            </a:endParaRPr>
          </a:p>
          <a:p>
            <a:pPr marL="0" indent="0">
              <a:buNone/>
            </a:pPr>
            <a:r>
              <a:rPr lang="en-US" sz="4000" dirty="0">
                <a:latin typeface="Calibri"/>
                <a:cs typeface="Calibri"/>
              </a:rPr>
              <a:t>Ontologies</a:t>
            </a:r>
          </a:p>
          <a:p>
            <a:pPr lvl="1" indent="-473414">
              <a:buSzPct val="90000"/>
            </a:pPr>
            <a:r>
              <a:rPr lang="en-US" sz="3000" dirty="0">
                <a:latin typeface="Calibri"/>
                <a:cs typeface="Calibri"/>
              </a:rPr>
              <a:t>Common reference model</a:t>
            </a:r>
          </a:p>
          <a:p>
            <a:pPr marL="0" indent="0">
              <a:buNone/>
            </a:pPr>
            <a:endParaRPr lang="en-US" sz="4000" dirty="0">
              <a:latin typeface="Calibri"/>
              <a:cs typeface="Calibri"/>
            </a:endParaRPr>
          </a:p>
        </p:txBody>
      </p:sp>
      <p:sp>
        <p:nvSpPr>
          <p:cNvPr id="2" name="Title 1"/>
          <p:cNvSpPr>
            <a:spLocks noGrp="1"/>
          </p:cNvSpPr>
          <p:nvPr>
            <p:ph type="title"/>
          </p:nvPr>
        </p:nvSpPr>
        <p:spPr/>
        <p:txBody>
          <a:bodyPr/>
          <a:lstStyle/>
          <a:p>
            <a:r>
              <a:rPr lang="fr-FR" dirty="0" err="1"/>
              <a:t>Three</a:t>
            </a:r>
            <a:r>
              <a:rPr lang="fr-FR" dirty="0"/>
              <a:t> </a:t>
            </a:r>
            <a:r>
              <a:rPr lang="fr-FR" dirty="0" err="1"/>
              <a:t>Approaches</a:t>
            </a:r>
            <a:endParaRPr lang="fr-FR" dirty="0"/>
          </a:p>
        </p:txBody>
      </p:sp>
      <p:sp>
        <p:nvSpPr>
          <p:cNvPr id="4" name="Footer Placeholder 3"/>
          <p:cNvSpPr>
            <a:spLocks noGrp="1"/>
          </p:cNvSpPr>
          <p:nvPr>
            <p:ph type="ftr" sz="quarter" idx="10"/>
          </p:nvPr>
        </p:nvSpPr>
        <p:spPr/>
        <p:txBody>
          <a:bodyPr/>
          <a:lstStyle/>
          <a:p>
            <a:r>
              <a:rPr lang="fr-CH">
                <a:latin typeface="Calibri"/>
                <a:cs typeface="Calibri"/>
              </a:rPr>
              <a:t>©2021, Karl Aberer, EPFL-IC, Laboratoire de systèmes d'informations répartis </a:t>
            </a:r>
            <a:endParaRPr lang="en-GB" dirty="0">
              <a:latin typeface="Calibri"/>
              <a:cs typeface="Calibri"/>
            </a:endParaRPr>
          </a:p>
        </p:txBody>
      </p:sp>
      <p:sp>
        <p:nvSpPr>
          <p:cNvPr id="7" name="Oval 6"/>
          <p:cNvSpPr/>
          <p:nvPr/>
        </p:nvSpPr>
        <p:spPr>
          <a:xfrm>
            <a:off x="6676454"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8" name="Oval 7"/>
          <p:cNvSpPr/>
          <p:nvPr/>
        </p:nvSpPr>
        <p:spPr>
          <a:xfrm>
            <a:off x="9222373"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9" name="Can 8"/>
          <p:cNvSpPr/>
          <p:nvPr/>
        </p:nvSpPr>
        <p:spPr>
          <a:xfrm>
            <a:off x="7183030"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0" name="Can 9"/>
          <p:cNvSpPr/>
          <p:nvPr/>
        </p:nvSpPr>
        <p:spPr>
          <a:xfrm>
            <a:off x="9754329"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1" name="Oval 10"/>
          <p:cNvSpPr/>
          <p:nvPr/>
        </p:nvSpPr>
        <p:spPr>
          <a:xfrm>
            <a:off x="7982596" y="5669639"/>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sz="2500" dirty="0">
                <a:latin typeface="Calibri"/>
                <a:cs typeface="Calibri"/>
              </a:rPr>
              <a:t>XBRL</a:t>
            </a:r>
            <a:endParaRPr lang="en-US" sz="1700" dirty="0">
              <a:latin typeface="Calibri"/>
              <a:cs typeface="Calibri"/>
            </a:endParaRPr>
          </a:p>
        </p:txBody>
      </p:sp>
      <p:sp>
        <p:nvSpPr>
          <p:cNvPr id="12" name="Can 11"/>
          <p:cNvSpPr/>
          <p:nvPr/>
        </p:nvSpPr>
        <p:spPr>
          <a:xfrm>
            <a:off x="7381019" y="671781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3" name="Can 12"/>
          <p:cNvSpPr/>
          <p:nvPr/>
        </p:nvSpPr>
        <p:spPr>
          <a:xfrm>
            <a:off x="9652800" y="671781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4" name="Can 13"/>
          <p:cNvSpPr/>
          <p:nvPr/>
        </p:nvSpPr>
        <p:spPr>
          <a:xfrm>
            <a:off x="7400261" y="4516856"/>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5" name="Can 14"/>
          <p:cNvSpPr/>
          <p:nvPr/>
        </p:nvSpPr>
        <p:spPr>
          <a:xfrm>
            <a:off x="9652799" y="4534417"/>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cxnSp>
        <p:nvCxnSpPr>
          <p:cNvPr id="16" name="Straight Arrow Connector 15"/>
          <p:cNvCxnSpPr>
            <a:stCxn id="7" idx="6"/>
            <a:endCxn id="8" idx="2"/>
          </p:cNvCxnSpPr>
          <p:nvPr/>
        </p:nvCxnSpPr>
        <p:spPr>
          <a:xfrm>
            <a:off x="8445626" y="2719035"/>
            <a:ext cx="776748" cy="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13" idx="2"/>
          </p:cNvCxnSpPr>
          <p:nvPr/>
        </p:nvCxnSpPr>
        <p:spPr>
          <a:xfrm flipV="1">
            <a:off x="8180584" y="6994279"/>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8180583" y="4804607"/>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4"/>
            <a:endCxn id="9" idx="1"/>
          </p:cNvCxnSpPr>
          <p:nvPr/>
        </p:nvCxnSpPr>
        <p:spPr>
          <a:xfrm>
            <a:off x="7561040" y="3147205"/>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0132342" y="3142056"/>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2" idx="1"/>
            <a:endCxn id="11" idx="3"/>
          </p:cNvCxnSpPr>
          <p:nvPr/>
        </p:nvCxnSpPr>
        <p:spPr>
          <a:xfrm flipV="1">
            <a:off x="7780803" y="6400568"/>
            <a:ext cx="46088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1"/>
            <a:endCxn id="11" idx="5"/>
          </p:cNvCxnSpPr>
          <p:nvPr/>
        </p:nvCxnSpPr>
        <p:spPr>
          <a:xfrm flipH="1" flipV="1">
            <a:off x="9492681" y="6400568"/>
            <a:ext cx="55990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00542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b="1" dirty="0"/>
              <a:t>Syntactic heterogeneity</a:t>
            </a:r>
          </a:p>
          <a:p>
            <a:pPr lvl="1"/>
            <a:r>
              <a:rPr lang="en-US" dirty="0"/>
              <a:t>The same model and data can be represented using different data models</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CH" dirty="0"/>
          </a:p>
          <a:p>
            <a:endParaRPr lang="fr-CH" dirty="0"/>
          </a:p>
          <a:p>
            <a:r>
              <a:rPr lang="fr-CH" b="1" dirty="0"/>
              <a:t>Syntactic heterogeneity</a:t>
            </a:r>
          </a:p>
          <a:p>
            <a:pPr lvl="1"/>
            <a:r>
              <a:rPr lang="fr-CH" dirty="0"/>
              <a:t>Data represented in different formats, data models</a:t>
            </a:r>
          </a:p>
          <a:p>
            <a:pPr lvl="1"/>
            <a:r>
              <a:rPr lang="fr-CH" dirty="0"/>
              <a:t>« Straightforward » but costly problem</a:t>
            </a:r>
          </a:p>
          <a:p>
            <a:endParaRPr lang="fr-FR" dirty="0"/>
          </a:p>
          <a:p>
            <a:endParaRPr lang="fr-FR" dirty="0"/>
          </a:p>
        </p:txBody>
      </p:sp>
      <p:sp>
        <p:nvSpPr>
          <p:cNvPr id="6" name="Title 5"/>
          <p:cNvSpPr>
            <a:spLocks noGrp="1"/>
          </p:cNvSpPr>
          <p:nvPr>
            <p:ph type="title"/>
          </p:nvPr>
        </p:nvSpPr>
        <p:spPr/>
        <p:txBody>
          <a:bodyPr/>
          <a:lstStyle/>
          <a:p>
            <a:r>
              <a:rPr lang="fr-FR" dirty="0"/>
              <a:t>More </a:t>
            </a:r>
            <a:r>
              <a:rPr lang="fr-FR" dirty="0" err="1"/>
              <a:t>Problems</a:t>
            </a:r>
            <a:r>
              <a:rPr lang="fr-FR" dirty="0"/>
              <a:t>?</a:t>
            </a:r>
          </a:p>
        </p:txBody>
      </p:sp>
      <p:sp>
        <p:nvSpPr>
          <p:cNvPr id="5" name="Footer Placeholder 4"/>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8" name="AutoShape 5"/>
          <p:cNvSpPr>
            <a:spLocks noChangeArrowheads="1"/>
          </p:cNvSpPr>
          <p:nvPr/>
        </p:nvSpPr>
        <p:spPr bwMode="auto">
          <a:xfrm>
            <a:off x="5766715" y="4177912"/>
            <a:ext cx="734204"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9" name="Text Box 6"/>
          <p:cNvSpPr txBox="1">
            <a:spLocks noChangeArrowheads="1"/>
          </p:cNvSpPr>
          <p:nvPr/>
        </p:nvSpPr>
        <p:spPr bwMode="auto">
          <a:xfrm>
            <a:off x="5314581" y="3630703"/>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M2</a:t>
            </a:r>
            <a:endParaRPr lang="en-US" sz="2000" dirty="0">
              <a:solidFill>
                <a:schemeClr val="tx1"/>
              </a:solidFill>
              <a:latin typeface="Calibri"/>
              <a:cs typeface="Calibri"/>
            </a:endParaRPr>
          </a:p>
        </p:txBody>
      </p:sp>
      <p:sp>
        <p:nvSpPr>
          <p:cNvPr id="10" name="AutoShape 7"/>
          <p:cNvSpPr>
            <a:spLocks noChangeArrowheads="1"/>
          </p:cNvSpPr>
          <p:nvPr/>
        </p:nvSpPr>
        <p:spPr bwMode="auto">
          <a:xfrm>
            <a:off x="5921042" y="4243631"/>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DB2</a:t>
            </a:r>
            <a:endParaRPr lang="en-US" sz="2000" dirty="0">
              <a:solidFill>
                <a:schemeClr val="tx1"/>
              </a:solidFill>
              <a:latin typeface="Calibri"/>
              <a:cs typeface="Calibri"/>
            </a:endParaRPr>
          </a:p>
        </p:txBody>
      </p:sp>
      <p:sp>
        <p:nvSpPr>
          <p:cNvPr id="11" name="Line 8"/>
          <p:cNvSpPr>
            <a:spLocks noChangeShapeType="1"/>
          </p:cNvSpPr>
          <p:nvPr/>
        </p:nvSpPr>
        <p:spPr bwMode="auto">
          <a:xfrm>
            <a:off x="6126729" y="3915110"/>
            <a:ext cx="0" cy="33270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2" name="AutoShape 13"/>
          <p:cNvSpPr>
            <a:spLocks noChangeArrowheads="1"/>
          </p:cNvSpPr>
          <p:nvPr/>
        </p:nvSpPr>
        <p:spPr bwMode="auto">
          <a:xfrm>
            <a:off x="2956681" y="4191916"/>
            <a:ext cx="732812"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3" name="Text Box 14"/>
          <p:cNvSpPr txBox="1">
            <a:spLocks noChangeArrowheads="1"/>
          </p:cNvSpPr>
          <p:nvPr/>
        </p:nvSpPr>
        <p:spPr bwMode="auto">
          <a:xfrm>
            <a:off x="2465958" y="3630703"/>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M1</a:t>
            </a:r>
            <a:endParaRPr lang="en-US" sz="2000" dirty="0">
              <a:solidFill>
                <a:schemeClr val="tx1"/>
              </a:solidFill>
              <a:latin typeface="Calibri"/>
              <a:cs typeface="Calibri"/>
            </a:endParaRPr>
          </a:p>
        </p:txBody>
      </p:sp>
      <p:sp>
        <p:nvSpPr>
          <p:cNvPr id="14" name="AutoShape 15"/>
          <p:cNvSpPr>
            <a:spLocks noChangeArrowheads="1"/>
          </p:cNvSpPr>
          <p:nvPr/>
        </p:nvSpPr>
        <p:spPr bwMode="auto">
          <a:xfrm>
            <a:off x="3075874" y="4247155"/>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DB1</a:t>
            </a:r>
            <a:endParaRPr lang="en-US" sz="2000" dirty="0">
              <a:solidFill>
                <a:schemeClr val="tx1"/>
              </a:solidFill>
              <a:latin typeface="Calibri"/>
              <a:cs typeface="Calibri"/>
            </a:endParaRPr>
          </a:p>
        </p:txBody>
      </p:sp>
      <p:sp>
        <p:nvSpPr>
          <p:cNvPr id="15" name="Line 16"/>
          <p:cNvSpPr>
            <a:spLocks noChangeShapeType="1"/>
          </p:cNvSpPr>
          <p:nvPr/>
        </p:nvSpPr>
        <p:spPr bwMode="auto">
          <a:xfrm>
            <a:off x="3320290" y="3915111"/>
            <a:ext cx="2796" cy="342481"/>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6" name="AutoShape 5"/>
          <p:cNvSpPr>
            <a:spLocks noChangeArrowheads="1"/>
          </p:cNvSpPr>
          <p:nvPr/>
        </p:nvSpPr>
        <p:spPr bwMode="auto">
          <a:xfrm>
            <a:off x="5756132" y="6578802"/>
            <a:ext cx="734204"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7" name="Text Box 6"/>
          <p:cNvSpPr txBox="1">
            <a:spLocks noChangeArrowheads="1"/>
          </p:cNvSpPr>
          <p:nvPr/>
        </p:nvSpPr>
        <p:spPr bwMode="auto">
          <a:xfrm>
            <a:off x="5263220" y="5377397"/>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M2</a:t>
            </a:r>
            <a:endParaRPr lang="en-US" sz="2000" dirty="0">
              <a:solidFill>
                <a:schemeClr val="tx1"/>
              </a:solidFill>
              <a:latin typeface="Calibri"/>
              <a:cs typeface="Calibri"/>
            </a:endParaRPr>
          </a:p>
        </p:txBody>
      </p:sp>
      <p:sp>
        <p:nvSpPr>
          <p:cNvPr id="18" name="AutoShape 7"/>
          <p:cNvSpPr>
            <a:spLocks noChangeArrowheads="1"/>
          </p:cNvSpPr>
          <p:nvPr/>
        </p:nvSpPr>
        <p:spPr bwMode="auto">
          <a:xfrm>
            <a:off x="5910459" y="6644521"/>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DB2</a:t>
            </a:r>
            <a:endParaRPr lang="en-US" sz="2000" dirty="0">
              <a:solidFill>
                <a:schemeClr val="tx1"/>
              </a:solidFill>
              <a:latin typeface="Calibri"/>
              <a:cs typeface="Calibri"/>
            </a:endParaRPr>
          </a:p>
        </p:txBody>
      </p:sp>
      <p:sp>
        <p:nvSpPr>
          <p:cNvPr id="19" name="Line 8"/>
          <p:cNvSpPr>
            <a:spLocks noChangeShapeType="1"/>
          </p:cNvSpPr>
          <p:nvPr/>
        </p:nvSpPr>
        <p:spPr bwMode="auto">
          <a:xfrm>
            <a:off x="6116146" y="6316000"/>
            <a:ext cx="0" cy="33270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0" name="AutoShape 13"/>
          <p:cNvSpPr>
            <a:spLocks noChangeArrowheads="1"/>
          </p:cNvSpPr>
          <p:nvPr/>
        </p:nvSpPr>
        <p:spPr bwMode="auto">
          <a:xfrm>
            <a:off x="2946099" y="6592806"/>
            <a:ext cx="732812"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 name="Text Box 14"/>
          <p:cNvSpPr txBox="1">
            <a:spLocks noChangeArrowheads="1"/>
          </p:cNvSpPr>
          <p:nvPr/>
        </p:nvSpPr>
        <p:spPr bwMode="auto">
          <a:xfrm>
            <a:off x="2414597" y="5377397"/>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M1</a:t>
            </a:r>
            <a:endParaRPr lang="en-US" sz="2000" dirty="0">
              <a:solidFill>
                <a:schemeClr val="tx1"/>
              </a:solidFill>
              <a:latin typeface="Calibri"/>
              <a:cs typeface="Calibri"/>
            </a:endParaRPr>
          </a:p>
        </p:txBody>
      </p:sp>
      <p:sp>
        <p:nvSpPr>
          <p:cNvPr id="22" name="AutoShape 15"/>
          <p:cNvSpPr>
            <a:spLocks noChangeArrowheads="1"/>
          </p:cNvSpPr>
          <p:nvPr/>
        </p:nvSpPr>
        <p:spPr bwMode="auto">
          <a:xfrm>
            <a:off x="3065291" y="6648045"/>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DB1</a:t>
            </a:r>
            <a:endParaRPr lang="en-US" sz="2000" dirty="0">
              <a:solidFill>
                <a:schemeClr val="tx1"/>
              </a:solidFill>
              <a:latin typeface="Calibri"/>
              <a:cs typeface="Calibri"/>
            </a:endParaRPr>
          </a:p>
        </p:txBody>
      </p:sp>
      <p:sp>
        <p:nvSpPr>
          <p:cNvPr id="23" name="Line 16"/>
          <p:cNvSpPr>
            <a:spLocks noChangeShapeType="1"/>
          </p:cNvSpPr>
          <p:nvPr/>
        </p:nvSpPr>
        <p:spPr bwMode="auto">
          <a:xfrm>
            <a:off x="3309708" y="6316001"/>
            <a:ext cx="2796" cy="342481"/>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30" name="Text Box 6"/>
          <p:cNvSpPr txBox="1">
            <a:spLocks noChangeArrowheads="1"/>
          </p:cNvSpPr>
          <p:nvPr/>
        </p:nvSpPr>
        <p:spPr bwMode="auto">
          <a:xfrm>
            <a:off x="5508242" y="5994508"/>
            <a:ext cx="1438798"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Database System 2</a:t>
            </a:r>
            <a:endParaRPr lang="en-US" sz="2000" dirty="0">
              <a:solidFill>
                <a:schemeClr val="tx1"/>
              </a:solidFill>
              <a:latin typeface="Calibri"/>
              <a:cs typeface="Calibri"/>
            </a:endParaRPr>
          </a:p>
        </p:txBody>
      </p:sp>
      <p:sp>
        <p:nvSpPr>
          <p:cNvPr id="31" name="Text Box 14"/>
          <p:cNvSpPr txBox="1">
            <a:spLocks noChangeArrowheads="1"/>
          </p:cNvSpPr>
          <p:nvPr/>
        </p:nvSpPr>
        <p:spPr bwMode="auto">
          <a:xfrm>
            <a:off x="2659619" y="5994508"/>
            <a:ext cx="1438798"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Database System 1</a:t>
            </a:r>
            <a:endParaRPr lang="en-US" sz="2000" dirty="0">
              <a:solidFill>
                <a:schemeClr val="tx1"/>
              </a:solidFill>
              <a:latin typeface="Calibri"/>
              <a:cs typeface="Calibri"/>
            </a:endParaRPr>
          </a:p>
        </p:txBody>
      </p:sp>
      <p:sp>
        <p:nvSpPr>
          <p:cNvPr id="32" name="Line 8"/>
          <p:cNvSpPr>
            <a:spLocks noChangeShapeType="1"/>
          </p:cNvSpPr>
          <p:nvPr/>
        </p:nvSpPr>
        <p:spPr bwMode="auto">
          <a:xfrm>
            <a:off x="6126729" y="5661804"/>
            <a:ext cx="0" cy="33270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33" name="Line 16"/>
          <p:cNvSpPr>
            <a:spLocks noChangeShapeType="1"/>
          </p:cNvSpPr>
          <p:nvPr/>
        </p:nvSpPr>
        <p:spPr bwMode="auto">
          <a:xfrm>
            <a:off x="3320290" y="5661805"/>
            <a:ext cx="2796" cy="342481"/>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35" name="Down Arrow 34"/>
          <p:cNvSpPr/>
          <p:nvPr/>
        </p:nvSpPr>
        <p:spPr bwMode="auto">
          <a:xfrm>
            <a:off x="4349317" y="4628813"/>
            <a:ext cx="748383" cy="748583"/>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sp>
        <p:nvSpPr>
          <p:cNvPr id="36" name="Rectangle 35"/>
          <p:cNvSpPr/>
          <p:nvPr/>
        </p:nvSpPr>
        <p:spPr>
          <a:xfrm>
            <a:off x="7587723" y="5959627"/>
            <a:ext cx="2711752" cy="883694"/>
          </a:xfrm>
          <a:prstGeom prst="rect">
            <a:avLst/>
          </a:prstGeom>
        </p:spPr>
        <p:txBody>
          <a:bodyPr wrap="none" lIns="113148" tIns="56574" rIns="113148" bIns="56574">
            <a:spAutoFit/>
          </a:bodyPr>
          <a:lstStyle/>
          <a:p>
            <a:r>
              <a:rPr lang="fr-FR" sz="2500" dirty="0">
                <a:solidFill>
                  <a:schemeClr val="tx1"/>
                </a:solidFill>
                <a:latin typeface="Calibri"/>
                <a:cs typeface="Calibri"/>
              </a:rPr>
              <a:t>Data </a:t>
            </a:r>
            <a:r>
              <a:rPr lang="fr-FR" sz="2500" dirty="0" err="1">
                <a:solidFill>
                  <a:schemeClr val="tx1"/>
                </a:solidFill>
                <a:latin typeface="Calibri"/>
                <a:cs typeface="Calibri"/>
              </a:rPr>
              <a:t>Models</a:t>
            </a:r>
            <a:r>
              <a:rPr lang="fr-FR" sz="2500" dirty="0">
                <a:solidFill>
                  <a:schemeClr val="tx1"/>
                </a:solidFill>
                <a:latin typeface="Calibri"/>
                <a:cs typeface="Calibri"/>
              </a:rPr>
              <a:t> </a:t>
            </a:r>
            <a:r>
              <a:rPr lang="fr-FR" sz="2500" dirty="0" err="1">
                <a:solidFill>
                  <a:schemeClr val="tx1"/>
                </a:solidFill>
                <a:latin typeface="Calibri"/>
                <a:cs typeface="Calibri"/>
              </a:rPr>
              <a:t>might</a:t>
            </a:r>
            <a:r>
              <a:rPr lang="fr-FR" sz="2500" dirty="0">
                <a:solidFill>
                  <a:schemeClr val="tx1"/>
                </a:solidFill>
                <a:latin typeface="Calibri"/>
                <a:cs typeface="Calibri"/>
              </a:rPr>
              <a:t> </a:t>
            </a:r>
          </a:p>
          <a:p>
            <a:r>
              <a:rPr lang="fr-FR" sz="2500" dirty="0" err="1">
                <a:solidFill>
                  <a:schemeClr val="tx1"/>
                </a:solidFill>
                <a:latin typeface="Calibri"/>
                <a:cs typeface="Calibri"/>
              </a:rPr>
              <a:t>be</a:t>
            </a:r>
            <a:r>
              <a:rPr lang="fr-FR" sz="2500" dirty="0">
                <a:solidFill>
                  <a:schemeClr val="tx1"/>
                </a:solidFill>
                <a:latin typeface="Calibri"/>
                <a:cs typeface="Calibri"/>
              </a:rPr>
              <a:t> </a:t>
            </a:r>
            <a:r>
              <a:rPr lang="fr-FR" sz="2500" dirty="0" err="1">
                <a:solidFill>
                  <a:schemeClr val="tx1"/>
                </a:solidFill>
                <a:latin typeface="Calibri"/>
                <a:cs typeface="Calibri"/>
              </a:rPr>
              <a:t>different</a:t>
            </a:r>
            <a:r>
              <a:rPr lang="fr-FR" sz="2500" dirty="0">
                <a:solidFill>
                  <a:schemeClr val="tx1"/>
                </a:solidFill>
                <a:latin typeface="Calibri"/>
                <a:cs typeface="Calibri"/>
              </a:rPr>
              <a:t>!</a:t>
            </a:r>
          </a:p>
        </p:txBody>
      </p:sp>
      <p:sp>
        <p:nvSpPr>
          <p:cNvPr id="2" name="Rectangle 1"/>
          <p:cNvSpPr/>
          <p:nvPr/>
        </p:nvSpPr>
        <p:spPr>
          <a:xfrm>
            <a:off x="2211076" y="7038321"/>
            <a:ext cx="2158684" cy="498974"/>
          </a:xfrm>
          <a:prstGeom prst="rect">
            <a:avLst/>
          </a:prstGeom>
        </p:spPr>
        <p:txBody>
          <a:bodyPr wrap="none" lIns="113148" tIns="56574" rIns="113148" bIns="56574">
            <a:spAutoFit/>
          </a:bodyPr>
          <a:lstStyle/>
          <a:p>
            <a:r>
              <a:rPr lang="fr-FR" sz="2500" dirty="0">
                <a:solidFill>
                  <a:srgbClr val="000000"/>
                </a:solidFill>
                <a:latin typeface="Calibri"/>
                <a:cs typeface="Calibri"/>
              </a:rPr>
              <a:t>Uses </a:t>
            </a:r>
            <a:r>
              <a:rPr lang="fr-FR" sz="2500" dirty="0" err="1">
                <a:solidFill>
                  <a:srgbClr val="000000"/>
                </a:solidFill>
                <a:latin typeface="Calibri"/>
                <a:cs typeface="Calibri"/>
              </a:rPr>
              <a:t>relational</a:t>
            </a:r>
            <a:endParaRPr lang="fr-FR" dirty="0"/>
          </a:p>
        </p:txBody>
      </p:sp>
      <p:sp>
        <p:nvSpPr>
          <p:cNvPr id="28" name="Rectangle 27"/>
          <p:cNvSpPr/>
          <p:nvPr/>
        </p:nvSpPr>
        <p:spPr>
          <a:xfrm>
            <a:off x="5474535" y="7038321"/>
            <a:ext cx="1492280" cy="498974"/>
          </a:xfrm>
          <a:prstGeom prst="rect">
            <a:avLst/>
          </a:prstGeom>
        </p:spPr>
        <p:txBody>
          <a:bodyPr wrap="none" lIns="113148" tIns="56574" rIns="113148" bIns="56574">
            <a:spAutoFit/>
          </a:bodyPr>
          <a:lstStyle/>
          <a:p>
            <a:r>
              <a:rPr lang="fr-FR" sz="2500" dirty="0">
                <a:solidFill>
                  <a:srgbClr val="000000"/>
                </a:solidFill>
                <a:latin typeface="Calibri"/>
                <a:cs typeface="Calibri"/>
              </a:rPr>
              <a:t>Uses XML</a:t>
            </a:r>
            <a:endParaRPr lang="fr-FR" dirty="0"/>
          </a:p>
        </p:txBody>
      </p:sp>
    </p:spTree>
    <p:extLst>
      <p:ext uri="{BB962C8B-B14F-4D97-AF65-F5344CB8AC3E}">
        <p14:creationId xmlns:p14="http://schemas.microsoft.com/office/powerpoint/2010/main" val="23812721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8933165" y="3628109"/>
            <a:ext cx="1635941" cy="1636213"/>
          </a:xfrm>
          <a:prstGeom prst="rect">
            <a:avLst/>
          </a:prstGeom>
          <a:noFill/>
          <a:ln w="9525">
            <a:noFill/>
            <a:miter lim="800000"/>
            <a:headEnd/>
            <a:tailEnd/>
          </a:ln>
        </p:spPr>
      </p:pic>
      <p:sp>
        <p:nvSpPr>
          <p:cNvPr id="6" name="Text Box 5"/>
          <p:cNvSpPr txBox="1">
            <a:spLocks noChangeArrowheads="1"/>
          </p:cNvSpPr>
          <p:nvPr/>
        </p:nvSpPr>
        <p:spPr bwMode="auto">
          <a:xfrm>
            <a:off x="2165986" y="2796350"/>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charset="0"/>
                <a:ea typeface="Calibri" charset="0"/>
                <a:cs typeface="Calibri" charset="0"/>
              </a:rPr>
              <a:t>Information System</a:t>
            </a:r>
          </a:p>
          <a:p>
            <a:pPr eaLnBrk="0" hangingPunct="0"/>
            <a:r>
              <a:rPr lang="en-US" sz="2500" b="1" dirty="0">
                <a:solidFill>
                  <a:schemeClr val="tx1"/>
                </a:solidFill>
                <a:latin typeface="Calibri" charset="0"/>
                <a:ea typeface="Calibri" charset="0"/>
                <a:cs typeface="Calibri" charset="0"/>
              </a:rPr>
              <a:t>implements model M</a:t>
            </a:r>
            <a:endParaRPr lang="en-US" sz="4000" dirty="0">
              <a:solidFill>
                <a:schemeClr val="tx1"/>
              </a:solidFill>
              <a:latin typeface="Calibri" charset="0"/>
              <a:ea typeface="Calibri" charset="0"/>
              <a:cs typeface="Calibri" charset="0"/>
            </a:endParaRPr>
          </a:p>
        </p:txBody>
      </p:sp>
      <p:sp>
        <p:nvSpPr>
          <p:cNvPr id="7" name="AutoShape 4"/>
          <p:cNvSpPr>
            <a:spLocks noChangeArrowheads="1"/>
          </p:cNvSpPr>
          <p:nvPr/>
        </p:nvSpPr>
        <p:spPr bwMode="auto">
          <a:xfrm>
            <a:off x="2759003" y="5844596"/>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charset="0"/>
                <a:ea typeface="Calibri" charset="0"/>
                <a:cs typeface="Calibri" charset="0"/>
              </a:rPr>
              <a:t>data</a:t>
            </a:r>
          </a:p>
        </p:txBody>
      </p:sp>
      <p:sp>
        <p:nvSpPr>
          <p:cNvPr id="8" name="Right Arrow 7"/>
          <p:cNvSpPr/>
          <p:nvPr/>
        </p:nvSpPr>
        <p:spPr bwMode="auto">
          <a:xfrm rot="11949186">
            <a:off x="5951078" y="2967754"/>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9" name="TextBox 8"/>
          <p:cNvSpPr txBox="1"/>
          <p:nvPr/>
        </p:nvSpPr>
        <p:spPr>
          <a:xfrm>
            <a:off x="7400015" y="2463646"/>
            <a:ext cx="2442830"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Conceptual</a:t>
            </a:r>
            <a:r>
              <a:rPr lang="fr-FR" sz="2000" dirty="0">
                <a:latin typeface="Calibri" charset="0"/>
                <a:ea typeface="Calibri" charset="0"/>
                <a:cs typeface="Calibri" charset="0"/>
              </a:rPr>
              <a:t> </a:t>
            </a:r>
            <a:r>
              <a:rPr lang="fr-FR" sz="2000" dirty="0" err="1">
                <a:latin typeface="Calibri" charset="0"/>
                <a:ea typeface="Calibri" charset="0"/>
                <a:cs typeface="Calibri" charset="0"/>
              </a:rPr>
              <a:t>modeling</a:t>
            </a:r>
            <a:endParaRPr lang="fr-FR" sz="2000" dirty="0">
              <a:latin typeface="Calibri" charset="0"/>
              <a:ea typeface="Calibri" charset="0"/>
              <a:cs typeface="Calibri" charset="0"/>
            </a:endParaRPr>
          </a:p>
        </p:txBody>
      </p:sp>
      <p:sp>
        <p:nvSpPr>
          <p:cNvPr id="10" name="Right Arrow 9"/>
          <p:cNvSpPr/>
          <p:nvPr/>
        </p:nvSpPr>
        <p:spPr bwMode="auto">
          <a:xfrm rot="1149596">
            <a:off x="5763981" y="3539879"/>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1" name="TextBox 10"/>
          <p:cNvSpPr txBox="1"/>
          <p:nvPr/>
        </p:nvSpPr>
        <p:spPr>
          <a:xfrm>
            <a:off x="5943905" y="3960813"/>
            <a:ext cx="1313162"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Evaluation</a:t>
            </a:r>
          </a:p>
        </p:txBody>
      </p:sp>
      <p:sp>
        <p:nvSpPr>
          <p:cNvPr id="12" name="Right Arrow 11"/>
          <p:cNvSpPr/>
          <p:nvPr/>
        </p:nvSpPr>
        <p:spPr bwMode="auto">
          <a:xfrm rot="5400000">
            <a:off x="2325271" y="4436891"/>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3" name="TextBox 12"/>
          <p:cNvSpPr txBox="1"/>
          <p:nvPr/>
        </p:nvSpPr>
        <p:spPr>
          <a:xfrm>
            <a:off x="1318529" y="4446215"/>
            <a:ext cx="1568104"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Model usage</a:t>
            </a:r>
          </a:p>
        </p:txBody>
      </p:sp>
      <p:sp>
        <p:nvSpPr>
          <p:cNvPr id="14" name="Right Arrow 13"/>
          <p:cNvSpPr/>
          <p:nvPr/>
        </p:nvSpPr>
        <p:spPr bwMode="auto">
          <a:xfrm rot="16200000">
            <a:off x="3167202" y="4436891"/>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4302327" y="4459868"/>
            <a:ext cx="1799449"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Model building</a:t>
            </a:r>
          </a:p>
        </p:txBody>
      </p:sp>
      <p:sp>
        <p:nvSpPr>
          <p:cNvPr id="16" name="Right Arrow 15"/>
          <p:cNvSpPr/>
          <p:nvPr/>
        </p:nvSpPr>
        <p:spPr bwMode="auto">
          <a:xfrm rot="20911347">
            <a:off x="5404256" y="5385096"/>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7" name="Right Arrow 16"/>
          <p:cNvSpPr/>
          <p:nvPr/>
        </p:nvSpPr>
        <p:spPr bwMode="auto">
          <a:xfrm rot="10133372">
            <a:off x="5497919" y="5959280"/>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8" name="TextBox 17"/>
          <p:cNvSpPr txBox="1"/>
          <p:nvPr/>
        </p:nvSpPr>
        <p:spPr>
          <a:xfrm>
            <a:off x="6062545" y="5042099"/>
            <a:ext cx="1425999"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Monitoring</a:t>
            </a:r>
          </a:p>
        </p:txBody>
      </p:sp>
      <p:sp>
        <p:nvSpPr>
          <p:cNvPr id="19" name="TextBox 18"/>
          <p:cNvSpPr txBox="1"/>
          <p:nvPr/>
        </p:nvSpPr>
        <p:spPr>
          <a:xfrm>
            <a:off x="7118372" y="6372914"/>
            <a:ext cx="997947"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Control</a:t>
            </a:r>
          </a:p>
        </p:txBody>
      </p:sp>
      <p:sp>
        <p:nvSpPr>
          <p:cNvPr id="20" name="Circular Arrow 19"/>
          <p:cNvSpPr/>
          <p:nvPr/>
        </p:nvSpPr>
        <p:spPr bwMode="auto">
          <a:xfrm>
            <a:off x="2759003" y="1715063"/>
            <a:ext cx="1777410" cy="1829870"/>
          </a:xfrm>
          <a:prstGeom prst="circular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21" name="TextBox 20"/>
          <p:cNvSpPr txBox="1"/>
          <p:nvPr/>
        </p:nvSpPr>
        <p:spPr>
          <a:xfrm>
            <a:off x="570320" y="1299184"/>
            <a:ext cx="2858649"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Semantic</a:t>
            </a:r>
            <a:r>
              <a:rPr lang="fr-FR" sz="2000" dirty="0">
                <a:latin typeface="Calibri" charset="0"/>
                <a:ea typeface="Calibri" charset="0"/>
                <a:cs typeface="Calibri" charset="0"/>
              </a:rPr>
              <a:t> </a:t>
            </a:r>
            <a:r>
              <a:rPr lang="fr-FR" sz="2000" dirty="0" err="1">
                <a:latin typeface="Calibri" charset="0"/>
                <a:ea typeface="Calibri" charset="0"/>
                <a:cs typeface="Calibri" charset="0"/>
              </a:rPr>
              <a:t>interoperability</a:t>
            </a:r>
            <a:endParaRPr lang="fr-FR" sz="2000" dirty="0">
              <a:latin typeface="Calibri" charset="0"/>
              <a:ea typeface="Calibri" charset="0"/>
              <a:cs typeface="Calibri" charset="0"/>
            </a:endParaRPr>
          </a:p>
        </p:txBody>
      </p:sp>
      <p:sp>
        <p:nvSpPr>
          <p:cNvPr id="22" name="Circular Arrow 21"/>
          <p:cNvSpPr/>
          <p:nvPr/>
        </p:nvSpPr>
        <p:spPr bwMode="auto">
          <a:xfrm flipH="1" flipV="1">
            <a:off x="2759003" y="5790682"/>
            <a:ext cx="1777410" cy="1829870"/>
          </a:xfrm>
          <a:prstGeom prst="circular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23" name="TextBox 22"/>
          <p:cNvSpPr txBox="1"/>
          <p:nvPr/>
        </p:nvSpPr>
        <p:spPr>
          <a:xfrm>
            <a:off x="164314" y="7121497"/>
            <a:ext cx="2830052"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Syntactic</a:t>
            </a:r>
            <a:r>
              <a:rPr lang="fr-FR" sz="2000" dirty="0">
                <a:latin typeface="Calibri" charset="0"/>
                <a:ea typeface="Calibri" charset="0"/>
                <a:cs typeface="Calibri" charset="0"/>
              </a:rPr>
              <a:t> </a:t>
            </a:r>
            <a:r>
              <a:rPr lang="fr-FR" sz="2000" dirty="0" err="1">
                <a:latin typeface="Calibri" charset="0"/>
                <a:ea typeface="Calibri" charset="0"/>
                <a:cs typeface="Calibri" charset="0"/>
              </a:rPr>
              <a:t>interoperability</a:t>
            </a:r>
            <a:endParaRPr lang="fr-FR" sz="2000" dirty="0">
              <a:latin typeface="Calibri" charset="0"/>
              <a:ea typeface="Calibri" charset="0"/>
              <a:cs typeface="Calibri" charset="0"/>
            </a:endParaRPr>
          </a:p>
        </p:txBody>
      </p:sp>
    </p:spTree>
    <p:extLst>
      <p:ext uri="{BB962C8B-B14F-4D97-AF65-F5344CB8AC3E}">
        <p14:creationId xmlns:p14="http://schemas.microsoft.com/office/powerpoint/2010/main" val="2853931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Key Issues in Autonomy</a:t>
            </a:r>
            <a:endParaRPr lang="fr-FR"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2571907" y="2879526"/>
            <a:ext cx="841931" cy="748583"/>
          </a:xfrm>
          <a:prstGeom prst="rect">
            <a:avLst/>
          </a:prstGeom>
        </p:spPr>
      </p:pic>
      <p:sp>
        <p:nvSpPr>
          <p:cNvPr id="6" name="Text Box 5"/>
          <p:cNvSpPr txBox="1">
            <a:spLocks noChangeArrowheads="1"/>
          </p:cNvSpPr>
          <p:nvPr/>
        </p:nvSpPr>
        <p:spPr bwMode="auto">
          <a:xfrm>
            <a:off x="1581209" y="5208452"/>
            <a:ext cx="3158154" cy="668251"/>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3600" dirty="0">
                <a:solidFill>
                  <a:schemeClr val="tx1"/>
                </a:solidFill>
                <a:latin typeface="Calibri"/>
                <a:cs typeface="Calibri"/>
              </a:rPr>
              <a:t>My Information</a:t>
            </a:r>
            <a:endParaRPr lang="en-US" sz="4400" dirty="0">
              <a:solidFill>
                <a:schemeClr val="tx1"/>
              </a:solidFill>
              <a:latin typeface="Calibri"/>
              <a:cs typeface="Calibri"/>
            </a:endParaRPr>
          </a:p>
        </p:txBody>
      </p:sp>
      <p:sp>
        <p:nvSpPr>
          <p:cNvPr id="7" name="Text Box 5"/>
          <p:cNvSpPr txBox="1">
            <a:spLocks noChangeArrowheads="1"/>
          </p:cNvSpPr>
          <p:nvPr/>
        </p:nvSpPr>
        <p:spPr bwMode="auto">
          <a:xfrm>
            <a:off x="6575434" y="5208452"/>
            <a:ext cx="3647069" cy="668251"/>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3600" dirty="0">
                <a:solidFill>
                  <a:schemeClr val="tx1"/>
                </a:solidFill>
                <a:latin typeface="Calibri"/>
                <a:cs typeface="Calibri"/>
              </a:rPr>
              <a:t>Other Information</a:t>
            </a:r>
            <a:endParaRPr lang="en-US" sz="4400" dirty="0">
              <a:solidFill>
                <a:schemeClr val="tx1"/>
              </a:solidFill>
              <a:latin typeface="Calibri"/>
              <a:cs typeface="Calibri"/>
            </a:endParaRPr>
          </a:p>
        </p:txBody>
      </p:sp>
      <p:pic>
        <p:nvPicPr>
          <p:cNvPr id="8" name="Picture 7"/>
          <p:cNvPicPr>
            <a:picLocks noChangeAspect="1"/>
          </p:cNvPicPr>
          <p:nvPr/>
        </p:nvPicPr>
        <p:blipFill>
          <a:blip r:embed="rId3"/>
          <a:stretch>
            <a:fillRect/>
          </a:stretch>
        </p:blipFill>
        <p:spPr>
          <a:xfrm>
            <a:off x="7810589" y="2962702"/>
            <a:ext cx="841931" cy="748583"/>
          </a:xfrm>
          <a:prstGeom prst="rect">
            <a:avLst/>
          </a:prstGeom>
        </p:spPr>
      </p:pic>
      <p:sp>
        <p:nvSpPr>
          <p:cNvPr id="9" name="Rectangle 8"/>
          <p:cNvSpPr/>
          <p:nvPr/>
        </p:nvSpPr>
        <p:spPr>
          <a:xfrm>
            <a:off x="2279101" y="2099476"/>
            <a:ext cx="1588365" cy="668251"/>
          </a:xfrm>
          <a:prstGeom prst="rect">
            <a:avLst/>
          </a:prstGeom>
        </p:spPr>
        <p:txBody>
          <a:bodyPr wrap="none" lIns="113148" tIns="56574" rIns="113148" bIns="56574">
            <a:spAutoFit/>
          </a:bodyPr>
          <a:lstStyle/>
          <a:p>
            <a:r>
              <a:rPr lang="en-US" sz="3600" dirty="0">
                <a:solidFill>
                  <a:srgbClr val="000000"/>
                </a:solidFill>
                <a:latin typeface="Calibri"/>
                <a:cs typeface="Calibri"/>
              </a:rPr>
              <a:t>Myself </a:t>
            </a:r>
            <a:endParaRPr lang="fr-FR" sz="1100" dirty="0"/>
          </a:p>
        </p:txBody>
      </p:sp>
      <p:sp>
        <p:nvSpPr>
          <p:cNvPr id="10" name="Rectangle 9"/>
          <p:cNvSpPr/>
          <p:nvPr/>
        </p:nvSpPr>
        <p:spPr>
          <a:xfrm>
            <a:off x="7592053" y="2126885"/>
            <a:ext cx="1493404" cy="668251"/>
          </a:xfrm>
          <a:prstGeom prst="rect">
            <a:avLst/>
          </a:prstGeom>
        </p:spPr>
        <p:txBody>
          <a:bodyPr wrap="none" lIns="113148" tIns="56574" rIns="113148" bIns="56574">
            <a:spAutoFit/>
          </a:bodyPr>
          <a:lstStyle/>
          <a:p>
            <a:r>
              <a:rPr lang="en-US" sz="3600" dirty="0">
                <a:solidFill>
                  <a:srgbClr val="000000"/>
                </a:solidFill>
                <a:latin typeface="Calibri"/>
                <a:cs typeface="Calibri"/>
              </a:rPr>
              <a:t>Others</a:t>
            </a:r>
            <a:endParaRPr lang="fr-FR" sz="1100" dirty="0"/>
          </a:p>
        </p:txBody>
      </p:sp>
      <p:sp>
        <p:nvSpPr>
          <p:cNvPr id="11" name="Right Arrow 10"/>
          <p:cNvSpPr/>
          <p:nvPr/>
        </p:nvSpPr>
        <p:spPr bwMode="auto">
          <a:xfrm rot="9315238">
            <a:off x="3925419" y="4237812"/>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2" name="Rectangle 11"/>
          <p:cNvSpPr/>
          <p:nvPr/>
        </p:nvSpPr>
        <p:spPr>
          <a:xfrm>
            <a:off x="2186544" y="3711285"/>
            <a:ext cx="1773481" cy="668251"/>
          </a:xfrm>
          <a:prstGeom prst="rect">
            <a:avLst/>
          </a:prstGeom>
        </p:spPr>
        <p:txBody>
          <a:bodyPr wrap="none" lIns="113148" tIns="56574" rIns="113148" bIns="56574">
            <a:spAutoFit/>
          </a:bodyPr>
          <a:lstStyle/>
          <a:p>
            <a:r>
              <a:rPr lang="en-US" sz="3600" dirty="0">
                <a:solidFill>
                  <a:srgbClr val="000000"/>
                </a:solidFill>
                <a:latin typeface="Calibri"/>
                <a:cs typeface="Calibri"/>
              </a:rPr>
              <a:t>Privacy?</a:t>
            </a:r>
            <a:endParaRPr lang="fr-FR" sz="1100" dirty="0"/>
          </a:p>
        </p:txBody>
      </p:sp>
      <p:sp>
        <p:nvSpPr>
          <p:cNvPr id="14" name="Rectangle 13"/>
          <p:cNvSpPr/>
          <p:nvPr/>
        </p:nvSpPr>
        <p:spPr>
          <a:xfrm>
            <a:off x="5030701" y="2380471"/>
            <a:ext cx="1369716" cy="668251"/>
          </a:xfrm>
          <a:prstGeom prst="rect">
            <a:avLst/>
          </a:prstGeom>
        </p:spPr>
        <p:txBody>
          <a:bodyPr wrap="none" lIns="113148" tIns="56574" rIns="113148" bIns="56574">
            <a:spAutoFit/>
          </a:bodyPr>
          <a:lstStyle/>
          <a:p>
            <a:r>
              <a:rPr lang="en-US" sz="3600" dirty="0">
                <a:solidFill>
                  <a:srgbClr val="000000"/>
                </a:solidFill>
                <a:latin typeface="Calibri"/>
                <a:cs typeface="Calibri"/>
              </a:rPr>
              <a:t>Trust?</a:t>
            </a:r>
            <a:endParaRPr lang="fr-FR" sz="1100" dirty="0"/>
          </a:p>
        </p:txBody>
      </p:sp>
      <p:sp>
        <p:nvSpPr>
          <p:cNvPr id="15" name="Right Arrow 14"/>
          <p:cNvSpPr/>
          <p:nvPr/>
        </p:nvSpPr>
        <p:spPr bwMode="auto">
          <a:xfrm>
            <a:off x="4536413" y="3129053"/>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6" name="Right Arrow 15"/>
          <p:cNvSpPr/>
          <p:nvPr/>
        </p:nvSpPr>
        <p:spPr bwMode="auto">
          <a:xfrm rot="10800000">
            <a:off x="3600934" y="3129053"/>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7" name="Rectangle 16"/>
          <p:cNvSpPr/>
          <p:nvPr/>
        </p:nvSpPr>
        <p:spPr>
          <a:xfrm>
            <a:off x="7432633" y="3711285"/>
            <a:ext cx="1789831" cy="668251"/>
          </a:xfrm>
          <a:prstGeom prst="rect">
            <a:avLst/>
          </a:prstGeom>
        </p:spPr>
        <p:txBody>
          <a:bodyPr wrap="none" lIns="113148" tIns="56574" rIns="113148" bIns="56574">
            <a:spAutoFit/>
          </a:bodyPr>
          <a:lstStyle/>
          <a:p>
            <a:r>
              <a:rPr lang="en-US" sz="3600" dirty="0">
                <a:solidFill>
                  <a:srgbClr val="000000"/>
                </a:solidFill>
                <a:latin typeface="Calibri"/>
                <a:cs typeface="Calibri"/>
              </a:rPr>
              <a:t>Quality?</a:t>
            </a:r>
            <a:endParaRPr lang="fr-FR" sz="1100" dirty="0"/>
          </a:p>
        </p:txBody>
      </p:sp>
      <p:sp>
        <p:nvSpPr>
          <p:cNvPr id="3" name="Rectangle 2"/>
          <p:cNvSpPr/>
          <p:nvPr/>
        </p:nvSpPr>
        <p:spPr>
          <a:xfrm>
            <a:off x="1477337" y="6206563"/>
            <a:ext cx="8547065" cy="1191471"/>
          </a:xfrm>
          <a:prstGeom prst="rect">
            <a:avLst/>
          </a:prstGeom>
        </p:spPr>
        <p:txBody>
          <a:bodyPr wrap="none" lIns="113148" tIns="56574" rIns="113148" bIns="56574">
            <a:spAutoFit/>
          </a:bodyPr>
          <a:lstStyle/>
          <a:p>
            <a:r>
              <a:rPr lang="fr-FR" sz="3500" dirty="0" err="1">
                <a:latin typeface="Calibri" charset="0"/>
                <a:ea typeface="Calibri" charset="0"/>
                <a:cs typeface="Calibri" charset="0"/>
              </a:rPr>
              <a:t>Revealing</a:t>
            </a:r>
            <a:r>
              <a:rPr lang="fr-FR" sz="3500" dirty="0">
                <a:latin typeface="Calibri" charset="0"/>
                <a:ea typeface="Calibri" charset="0"/>
                <a:cs typeface="Calibri" charset="0"/>
              </a:rPr>
              <a:t> </a:t>
            </a:r>
            <a:r>
              <a:rPr lang="fr-FR" sz="3500" dirty="0" err="1">
                <a:latin typeface="Calibri" charset="0"/>
                <a:ea typeface="Calibri" charset="0"/>
                <a:cs typeface="Calibri" charset="0"/>
              </a:rPr>
              <a:t>quality</a:t>
            </a:r>
            <a:r>
              <a:rPr lang="fr-FR" sz="3500" dirty="0">
                <a:latin typeface="Calibri" charset="0"/>
                <a:ea typeface="Calibri" charset="0"/>
                <a:cs typeface="Calibri" charset="0"/>
              </a:rPr>
              <a:t> information </a:t>
            </a:r>
            <a:r>
              <a:rPr lang="fr-FR" sz="3500" dirty="0" err="1">
                <a:latin typeface="Calibri" charset="0"/>
                <a:ea typeface="Calibri" charset="0"/>
                <a:cs typeface="Calibri" charset="0"/>
              </a:rPr>
              <a:t>increases</a:t>
            </a:r>
            <a:r>
              <a:rPr lang="fr-FR" sz="3500" dirty="0">
                <a:latin typeface="Calibri" charset="0"/>
                <a:ea typeface="Calibri" charset="0"/>
                <a:cs typeface="Calibri" charset="0"/>
              </a:rPr>
              <a:t> trust, </a:t>
            </a:r>
            <a:br>
              <a:rPr lang="fr-FR" sz="3500" dirty="0">
                <a:latin typeface="Calibri" charset="0"/>
                <a:ea typeface="Calibri" charset="0"/>
                <a:cs typeface="Calibri" charset="0"/>
              </a:rPr>
            </a:br>
            <a:r>
              <a:rPr lang="fr-FR" sz="3500" dirty="0">
                <a:latin typeface="Calibri" charset="0"/>
                <a:ea typeface="Calibri" charset="0"/>
                <a:cs typeface="Calibri" charset="0"/>
              </a:rPr>
              <a:t>but </a:t>
            </a:r>
            <a:r>
              <a:rPr lang="fr-FR" sz="3500" dirty="0" err="1">
                <a:latin typeface="Calibri" charset="0"/>
                <a:ea typeface="Calibri" charset="0"/>
                <a:cs typeface="Calibri" charset="0"/>
              </a:rPr>
              <a:t>lowers</a:t>
            </a:r>
            <a:r>
              <a:rPr lang="fr-FR" sz="3500" dirty="0">
                <a:latin typeface="Calibri" charset="0"/>
                <a:ea typeface="Calibri" charset="0"/>
                <a:cs typeface="Calibri" charset="0"/>
              </a:rPr>
              <a:t> </a:t>
            </a:r>
            <a:r>
              <a:rPr lang="fr-FR" sz="3500" dirty="0" err="1">
                <a:latin typeface="Calibri" charset="0"/>
                <a:ea typeface="Calibri" charset="0"/>
                <a:cs typeface="Calibri" charset="0"/>
              </a:rPr>
              <a:t>privacy</a:t>
            </a:r>
            <a:endParaRPr lang="fr-FR" sz="3500" dirty="0">
              <a:latin typeface="Calibri" charset="0"/>
              <a:ea typeface="Calibri" charset="0"/>
              <a:cs typeface="Calibri" charset="0"/>
            </a:endParaRPr>
          </a:p>
        </p:txBody>
      </p:sp>
      <p:sp>
        <p:nvSpPr>
          <p:cNvPr id="13" name="Rectangle 12">
            <a:extLst>
              <a:ext uri="{FF2B5EF4-FFF2-40B4-BE49-F238E27FC236}">
                <a16:creationId xmlns:a16="http://schemas.microsoft.com/office/drawing/2014/main" id="{A84EA675-D841-C14D-853D-A2361EEDE931}"/>
              </a:ext>
            </a:extLst>
          </p:cNvPr>
          <p:cNvSpPr/>
          <p:nvPr/>
        </p:nvSpPr>
        <p:spPr>
          <a:xfrm>
            <a:off x="3413838" y="1379408"/>
            <a:ext cx="4683013" cy="784830"/>
          </a:xfrm>
          <a:prstGeom prst="rect">
            <a:avLst/>
          </a:prstGeom>
        </p:spPr>
        <p:txBody>
          <a:bodyPr wrap="none">
            <a:spAutoFit/>
          </a:bodyPr>
          <a:lstStyle/>
          <a:p>
            <a:r>
              <a:rPr lang="fr-FR" sz="4500" b="1">
                <a:solidFill>
                  <a:srgbClr val="000000"/>
                </a:solidFill>
                <a:latin typeface="Calibri"/>
                <a:cs typeface="Calibri"/>
              </a:rPr>
              <a:t>The Users Problem</a:t>
            </a:r>
            <a:endParaRPr lang="en-US" sz="4500" b="1">
              <a:solidFill>
                <a:srgbClr val="000000"/>
              </a:solidFill>
              <a:latin typeface="Calibri"/>
              <a:cs typeface="Calibri"/>
            </a:endParaRPr>
          </a:p>
        </p:txBody>
      </p:sp>
    </p:spTree>
    <p:extLst>
      <p:ext uri="{BB962C8B-B14F-4D97-AF65-F5344CB8AC3E}">
        <p14:creationId xmlns:p14="http://schemas.microsoft.com/office/powerpoint/2010/main" val="3257458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Evaluating</a:t>
            </a:r>
            <a:r>
              <a:rPr lang="fr-FR" dirty="0"/>
              <a:t> </a:t>
            </a:r>
            <a:r>
              <a:rPr lang="fr-FR" dirty="0" err="1"/>
              <a:t>Quality</a:t>
            </a:r>
            <a:r>
              <a:rPr lang="fr-FR" dirty="0"/>
              <a:t> of Information</a:t>
            </a:r>
          </a:p>
        </p:txBody>
      </p:sp>
      <p:sp>
        <p:nvSpPr>
          <p:cNvPr id="3" name="Content Placeholder 2"/>
          <p:cNvSpPr>
            <a:spLocks noGrp="1"/>
          </p:cNvSpPr>
          <p:nvPr>
            <p:ph idx="1"/>
          </p:nvPr>
        </p:nvSpPr>
        <p:spPr/>
        <p:txBody>
          <a:bodyPr/>
          <a:lstStyle/>
          <a:p>
            <a:r>
              <a:rPr lang="fr-FR" dirty="0" err="1"/>
              <a:t>Recommendations</a:t>
            </a:r>
            <a:r>
              <a:rPr lang="fr-FR" dirty="0"/>
              <a:t> (</a:t>
            </a:r>
            <a:r>
              <a:rPr lang="fr-FR" dirty="0" err="1"/>
              <a:t>e.g</a:t>
            </a:r>
            <a:r>
              <a:rPr lang="fr-FR" dirty="0"/>
              <a:t>. Google PageRank)</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pSp>
        <p:nvGrpSpPr>
          <p:cNvPr id="5" name="Group 7"/>
          <p:cNvGrpSpPr>
            <a:grpSpLocks/>
          </p:cNvGrpSpPr>
          <p:nvPr/>
        </p:nvGrpSpPr>
        <p:grpSpPr bwMode="auto">
          <a:xfrm>
            <a:off x="1577877" y="2463045"/>
            <a:ext cx="3924694" cy="4303717"/>
            <a:chOff x="3665" y="1104"/>
            <a:chExt cx="1903" cy="2347"/>
          </a:xfrm>
        </p:grpSpPr>
        <p:sp>
          <p:nvSpPr>
            <p:cNvPr id="6" name="Rectangle 8"/>
            <p:cNvSpPr>
              <a:spLocks noChangeArrowheads="1"/>
            </p:cNvSpPr>
            <p:nvPr/>
          </p:nvSpPr>
          <p:spPr bwMode="auto">
            <a:xfrm>
              <a:off x="3696" y="1392"/>
              <a:ext cx="576" cy="624"/>
            </a:xfrm>
            <a:prstGeom prst="rect">
              <a:avLst/>
            </a:prstGeom>
            <a:noFill/>
            <a:ln w="9525">
              <a:solidFill>
                <a:schemeClr val="tx1"/>
              </a:solidFill>
              <a:miter lim="800000"/>
              <a:headEnd/>
              <a:tailEnd/>
            </a:ln>
            <a:effectLst/>
          </p:spPr>
          <p:txBody>
            <a:bodyPr wrap="none" anchor="ctr"/>
            <a:lstStyle/>
            <a:p>
              <a:endParaRPr lang="fr-CH"/>
            </a:p>
          </p:txBody>
        </p:sp>
        <p:sp>
          <p:nvSpPr>
            <p:cNvPr id="7" name="Rectangle 9"/>
            <p:cNvSpPr>
              <a:spLocks noChangeArrowheads="1"/>
            </p:cNvSpPr>
            <p:nvPr/>
          </p:nvSpPr>
          <p:spPr bwMode="auto">
            <a:xfrm>
              <a:off x="4992" y="1392"/>
              <a:ext cx="576" cy="624"/>
            </a:xfrm>
            <a:prstGeom prst="rect">
              <a:avLst/>
            </a:prstGeom>
            <a:noFill/>
            <a:ln w="9525">
              <a:solidFill>
                <a:schemeClr val="tx1"/>
              </a:solidFill>
              <a:miter lim="800000"/>
              <a:headEnd/>
              <a:tailEnd/>
            </a:ln>
            <a:effectLst/>
          </p:spPr>
          <p:txBody>
            <a:bodyPr wrap="none" anchor="ctr"/>
            <a:lstStyle/>
            <a:p>
              <a:endParaRPr lang="fr-CH"/>
            </a:p>
          </p:txBody>
        </p:sp>
        <p:sp>
          <p:nvSpPr>
            <p:cNvPr id="8" name="Rectangle 10"/>
            <p:cNvSpPr>
              <a:spLocks noChangeArrowheads="1"/>
            </p:cNvSpPr>
            <p:nvPr/>
          </p:nvSpPr>
          <p:spPr bwMode="auto">
            <a:xfrm>
              <a:off x="4272" y="2544"/>
              <a:ext cx="576" cy="624"/>
            </a:xfrm>
            <a:prstGeom prst="rect">
              <a:avLst/>
            </a:prstGeom>
            <a:noFill/>
            <a:ln w="9525">
              <a:solidFill>
                <a:schemeClr val="tx1"/>
              </a:solidFill>
              <a:miter lim="800000"/>
              <a:headEnd/>
              <a:tailEnd/>
            </a:ln>
            <a:effectLst/>
          </p:spPr>
          <p:txBody>
            <a:bodyPr wrap="none" anchor="ctr"/>
            <a:lstStyle/>
            <a:p>
              <a:endParaRPr lang="fr-CH"/>
            </a:p>
          </p:txBody>
        </p:sp>
        <p:sp>
          <p:nvSpPr>
            <p:cNvPr id="9" name="Rectangle 11"/>
            <p:cNvSpPr>
              <a:spLocks noChangeArrowheads="1"/>
            </p:cNvSpPr>
            <p:nvPr/>
          </p:nvSpPr>
          <p:spPr bwMode="auto">
            <a:xfrm>
              <a:off x="3904" y="1104"/>
              <a:ext cx="196" cy="235"/>
            </a:xfrm>
            <a:prstGeom prst="rect">
              <a:avLst/>
            </a:prstGeom>
            <a:noFill/>
            <a:ln w="9525">
              <a:noFill/>
              <a:miter lim="800000"/>
              <a:headEnd/>
              <a:tailEnd/>
            </a:ln>
            <a:effectLst/>
          </p:spPr>
          <p:txBody>
            <a:bodyPr wrap="none">
              <a:spAutoFit/>
            </a:bodyPr>
            <a:lstStyle/>
            <a:p>
              <a:r>
                <a:rPr lang="fr-CH" sz="2200" b="1">
                  <a:solidFill>
                    <a:schemeClr val="tx1"/>
                  </a:solidFill>
                  <a:latin typeface="Verdana" charset="0"/>
                  <a:sym typeface="Symbol" pitchFamily="18" charset="2"/>
                </a:rPr>
                <a:t>A</a:t>
              </a:r>
              <a:endParaRPr lang="en-GB" sz="2200" b="1">
                <a:solidFill>
                  <a:schemeClr val="tx1"/>
                </a:solidFill>
                <a:latin typeface="Verdana" charset="0"/>
                <a:sym typeface="Symbol" pitchFamily="18" charset="2"/>
              </a:endParaRPr>
            </a:p>
          </p:txBody>
        </p:sp>
        <p:sp>
          <p:nvSpPr>
            <p:cNvPr id="10" name="Rectangle 12"/>
            <p:cNvSpPr>
              <a:spLocks noChangeArrowheads="1"/>
            </p:cNvSpPr>
            <p:nvPr/>
          </p:nvSpPr>
          <p:spPr bwMode="auto">
            <a:xfrm>
              <a:off x="5201" y="1104"/>
              <a:ext cx="194" cy="235"/>
            </a:xfrm>
            <a:prstGeom prst="rect">
              <a:avLst/>
            </a:prstGeom>
            <a:noFill/>
            <a:ln w="9525">
              <a:noFill/>
              <a:miter lim="800000"/>
              <a:headEnd/>
              <a:tailEnd/>
            </a:ln>
            <a:effectLst/>
          </p:spPr>
          <p:txBody>
            <a:bodyPr wrap="none">
              <a:spAutoFit/>
            </a:bodyPr>
            <a:lstStyle/>
            <a:p>
              <a:r>
                <a:rPr lang="fr-CH" sz="2200" b="1">
                  <a:solidFill>
                    <a:schemeClr val="tx1"/>
                  </a:solidFill>
                  <a:latin typeface="Verdana" charset="0"/>
                  <a:sym typeface="Symbol" pitchFamily="18" charset="2"/>
                </a:rPr>
                <a:t>B</a:t>
              </a:r>
              <a:endParaRPr lang="en-GB" sz="2200" b="1">
                <a:solidFill>
                  <a:schemeClr val="tx1"/>
                </a:solidFill>
                <a:latin typeface="Verdana" charset="0"/>
                <a:sym typeface="Symbol" pitchFamily="18" charset="2"/>
              </a:endParaRPr>
            </a:p>
          </p:txBody>
        </p:sp>
        <p:sp>
          <p:nvSpPr>
            <p:cNvPr id="11" name="Rectangle 13"/>
            <p:cNvSpPr>
              <a:spLocks noChangeArrowheads="1"/>
            </p:cNvSpPr>
            <p:nvPr/>
          </p:nvSpPr>
          <p:spPr bwMode="auto">
            <a:xfrm>
              <a:off x="4484" y="3216"/>
              <a:ext cx="189" cy="235"/>
            </a:xfrm>
            <a:prstGeom prst="rect">
              <a:avLst/>
            </a:prstGeom>
            <a:noFill/>
            <a:ln w="9525">
              <a:noFill/>
              <a:miter lim="800000"/>
              <a:headEnd/>
              <a:tailEnd/>
            </a:ln>
            <a:effectLst/>
          </p:spPr>
          <p:txBody>
            <a:bodyPr wrap="none">
              <a:spAutoFit/>
            </a:bodyPr>
            <a:lstStyle/>
            <a:p>
              <a:r>
                <a:rPr lang="fr-CH" sz="2200" b="1">
                  <a:solidFill>
                    <a:schemeClr val="tx1"/>
                  </a:solidFill>
                  <a:latin typeface="Verdana" charset="0"/>
                  <a:sym typeface="Symbol" pitchFamily="18" charset="2"/>
                </a:rPr>
                <a:t>C</a:t>
              </a:r>
              <a:endParaRPr lang="en-GB" sz="2200" b="1">
                <a:solidFill>
                  <a:schemeClr val="tx1"/>
                </a:solidFill>
                <a:latin typeface="Verdana" charset="0"/>
                <a:sym typeface="Symbol" pitchFamily="18" charset="2"/>
              </a:endParaRPr>
            </a:p>
          </p:txBody>
        </p:sp>
        <p:sp>
          <p:nvSpPr>
            <p:cNvPr id="12" name="Line 14"/>
            <p:cNvSpPr>
              <a:spLocks noChangeShapeType="1"/>
            </p:cNvSpPr>
            <p:nvPr/>
          </p:nvSpPr>
          <p:spPr bwMode="auto">
            <a:xfrm>
              <a:off x="4032" y="1632"/>
              <a:ext cx="1200" cy="0"/>
            </a:xfrm>
            <a:prstGeom prst="line">
              <a:avLst/>
            </a:prstGeom>
            <a:noFill/>
            <a:ln w="9525">
              <a:solidFill>
                <a:schemeClr val="tx1"/>
              </a:solidFill>
              <a:round/>
              <a:headEnd/>
              <a:tailEnd type="triangle" w="med" len="med"/>
            </a:ln>
            <a:effectLst/>
          </p:spPr>
          <p:txBody>
            <a:bodyPr wrap="none" anchor="ctr"/>
            <a:lstStyle/>
            <a:p>
              <a:endParaRPr lang="fr-CH"/>
            </a:p>
          </p:txBody>
        </p:sp>
        <p:sp>
          <p:nvSpPr>
            <p:cNvPr id="13" name="Line 15"/>
            <p:cNvSpPr>
              <a:spLocks noChangeShapeType="1"/>
            </p:cNvSpPr>
            <p:nvPr/>
          </p:nvSpPr>
          <p:spPr bwMode="auto">
            <a:xfrm>
              <a:off x="3888" y="1824"/>
              <a:ext cx="528" cy="1008"/>
            </a:xfrm>
            <a:prstGeom prst="line">
              <a:avLst/>
            </a:prstGeom>
            <a:noFill/>
            <a:ln w="9525">
              <a:solidFill>
                <a:schemeClr val="tx1"/>
              </a:solidFill>
              <a:round/>
              <a:headEnd/>
              <a:tailEnd type="triangle" w="med" len="med"/>
            </a:ln>
            <a:effectLst/>
          </p:spPr>
          <p:txBody>
            <a:bodyPr wrap="none" anchor="ctr"/>
            <a:lstStyle/>
            <a:p>
              <a:endParaRPr lang="fr-CH"/>
            </a:p>
          </p:txBody>
        </p:sp>
        <p:sp>
          <p:nvSpPr>
            <p:cNvPr id="14" name="Line 16"/>
            <p:cNvSpPr>
              <a:spLocks noChangeShapeType="1"/>
            </p:cNvSpPr>
            <p:nvPr/>
          </p:nvSpPr>
          <p:spPr bwMode="auto">
            <a:xfrm flipH="1">
              <a:off x="4704" y="1824"/>
              <a:ext cx="720" cy="1008"/>
            </a:xfrm>
            <a:prstGeom prst="line">
              <a:avLst/>
            </a:prstGeom>
            <a:noFill/>
            <a:ln w="9525">
              <a:solidFill>
                <a:schemeClr val="tx1"/>
              </a:solidFill>
              <a:round/>
              <a:headEnd/>
              <a:tailEnd type="triangle" w="med" len="med"/>
            </a:ln>
            <a:effectLst/>
          </p:spPr>
          <p:txBody>
            <a:bodyPr wrap="none" anchor="ctr"/>
            <a:lstStyle/>
            <a:p>
              <a:endParaRPr lang="fr-CH"/>
            </a:p>
          </p:txBody>
        </p:sp>
        <p:sp>
          <p:nvSpPr>
            <p:cNvPr id="15" name="Rectangle 17"/>
            <p:cNvSpPr>
              <a:spLocks noChangeArrowheads="1"/>
            </p:cNvSpPr>
            <p:nvPr/>
          </p:nvSpPr>
          <p:spPr bwMode="auto">
            <a:xfrm>
              <a:off x="3807" y="1392"/>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2/5</a:t>
              </a:r>
              <a:endParaRPr lang="en-GB" sz="2000" b="1">
                <a:solidFill>
                  <a:schemeClr val="tx1"/>
                </a:solidFill>
                <a:latin typeface="Verdana" charset="0"/>
                <a:sym typeface="Symbol" pitchFamily="18" charset="2"/>
              </a:endParaRPr>
            </a:p>
          </p:txBody>
        </p:sp>
        <p:sp>
          <p:nvSpPr>
            <p:cNvPr id="16" name="Rectangle 18"/>
            <p:cNvSpPr>
              <a:spLocks noChangeArrowheads="1"/>
            </p:cNvSpPr>
            <p:nvPr/>
          </p:nvSpPr>
          <p:spPr bwMode="auto">
            <a:xfrm>
              <a:off x="4383" y="2544"/>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2/5</a:t>
              </a:r>
              <a:endParaRPr lang="en-GB" sz="2000" b="1">
                <a:solidFill>
                  <a:schemeClr val="tx1"/>
                </a:solidFill>
                <a:latin typeface="Verdana" charset="0"/>
                <a:sym typeface="Symbol" pitchFamily="18" charset="2"/>
              </a:endParaRPr>
            </a:p>
          </p:txBody>
        </p:sp>
        <p:sp>
          <p:nvSpPr>
            <p:cNvPr id="17" name="Rectangle 19"/>
            <p:cNvSpPr>
              <a:spLocks noChangeArrowheads="1"/>
            </p:cNvSpPr>
            <p:nvPr/>
          </p:nvSpPr>
          <p:spPr bwMode="auto">
            <a:xfrm>
              <a:off x="5103" y="1392"/>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1/5</a:t>
              </a:r>
              <a:endParaRPr lang="en-GB" sz="2000" b="1">
                <a:solidFill>
                  <a:schemeClr val="tx1"/>
                </a:solidFill>
                <a:latin typeface="Verdana" charset="0"/>
                <a:sym typeface="Symbol" pitchFamily="18" charset="2"/>
              </a:endParaRPr>
            </a:p>
          </p:txBody>
        </p:sp>
        <p:sp>
          <p:nvSpPr>
            <p:cNvPr id="18" name="Rectangle 20"/>
            <p:cNvSpPr>
              <a:spLocks noChangeArrowheads="1"/>
            </p:cNvSpPr>
            <p:nvPr/>
          </p:nvSpPr>
          <p:spPr bwMode="auto">
            <a:xfrm>
              <a:off x="4481" y="1392"/>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1/2</a:t>
              </a:r>
              <a:endParaRPr lang="en-GB" sz="2000" b="1">
                <a:solidFill>
                  <a:schemeClr val="tx1"/>
                </a:solidFill>
                <a:latin typeface="Verdana" charset="0"/>
                <a:sym typeface="Symbol" pitchFamily="18" charset="2"/>
              </a:endParaRPr>
            </a:p>
          </p:txBody>
        </p:sp>
        <p:sp>
          <p:nvSpPr>
            <p:cNvPr id="19" name="Rectangle 21"/>
            <p:cNvSpPr>
              <a:spLocks noChangeArrowheads="1"/>
            </p:cNvSpPr>
            <p:nvPr/>
          </p:nvSpPr>
          <p:spPr bwMode="auto">
            <a:xfrm>
              <a:off x="3665" y="2208"/>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1/2</a:t>
              </a:r>
              <a:endParaRPr lang="en-GB" sz="2000" b="1">
                <a:solidFill>
                  <a:schemeClr val="tx1"/>
                </a:solidFill>
                <a:latin typeface="Verdana" charset="0"/>
                <a:sym typeface="Symbol" pitchFamily="18" charset="2"/>
              </a:endParaRPr>
            </a:p>
          </p:txBody>
        </p:sp>
        <p:sp>
          <p:nvSpPr>
            <p:cNvPr id="20" name="Rectangle 22"/>
            <p:cNvSpPr>
              <a:spLocks noChangeArrowheads="1"/>
            </p:cNvSpPr>
            <p:nvPr/>
          </p:nvSpPr>
          <p:spPr bwMode="auto">
            <a:xfrm>
              <a:off x="5240" y="2208"/>
              <a:ext cx="178"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a:t>
              </a:r>
              <a:endParaRPr lang="en-GB" sz="2000" b="1">
                <a:solidFill>
                  <a:schemeClr val="tx1"/>
                </a:solidFill>
                <a:latin typeface="Verdana" charset="0"/>
                <a:sym typeface="Symbol" pitchFamily="18" charset="2"/>
              </a:endParaRPr>
            </a:p>
          </p:txBody>
        </p:sp>
        <p:sp>
          <p:nvSpPr>
            <p:cNvPr id="21" name="Line 23"/>
            <p:cNvSpPr>
              <a:spLocks noChangeShapeType="1"/>
            </p:cNvSpPr>
            <p:nvPr/>
          </p:nvSpPr>
          <p:spPr bwMode="auto">
            <a:xfrm flipH="1" flipV="1">
              <a:off x="3984" y="1824"/>
              <a:ext cx="384" cy="768"/>
            </a:xfrm>
            <a:prstGeom prst="line">
              <a:avLst/>
            </a:prstGeom>
            <a:noFill/>
            <a:ln w="9525">
              <a:solidFill>
                <a:schemeClr val="tx1"/>
              </a:solidFill>
              <a:round/>
              <a:headEnd/>
              <a:tailEnd type="triangle" w="med" len="med"/>
            </a:ln>
            <a:effectLst/>
          </p:spPr>
          <p:txBody>
            <a:bodyPr wrap="none" anchor="ctr"/>
            <a:lstStyle/>
            <a:p>
              <a:endParaRPr lang="fr-CH"/>
            </a:p>
          </p:txBody>
        </p:sp>
        <p:sp>
          <p:nvSpPr>
            <p:cNvPr id="22" name="Rectangle 24"/>
            <p:cNvSpPr>
              <a:spLocks noChangeArrowheads="1"/>
            </p:cNvSpPr>
            <p:nvPr/>
          </p:nvSpPr>
          <p:spPr bwMode="auto">
            <a:xfrm>
              <a:off x="4328" y="2140"/>
              <a:ext cx="178"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a:t>
              </a:r>
              <a:endParaRPr lang="en-GB" sz="2000" b="1">
                <a:solidFill>
                  <a:schemeClr val="tx1"/>
                </a:solidFill>
                <a:latin typeface="Verdana" charset="0"/>
                <a:sym typeface="Symbol" pitchFamily="18" charset="2"/>
              </a:endParaRPr>
            </a:p>
          </p:txBody>
        </p:sp>
      </p:grpSp>
      <p:pic>
        <p:nvPicPr>
          <p:cNvPr id="23" name="Picture 6"/>
          <p:cNvPicPr>
            <a:picLocks noChangeAspect="1" noChangeArrowheads="1"/>
          </p:cNvPicPr>
          <p:nvPr/>
        </p:nvPicPr>
        <p:blipFill>
          <a:blip r:embed="rId3" cstate="print"/>
          <a:srcRect/>
          <a:stretch>
            <a:fillRect/>
          </a:stretch>
        </p:blipFill>
        <p:spPr bwMode="auto">
          <a:xfrm>
            <a:off x="6220275" y="3295405"/>
            <a:ext cx="4141004" cy="3601549"/>
          </a:xfrm>
          <a:prstGeom prst="rect">
            <a:avLst/>
          </a:prstGeom>
          <a:noFill/>
          <a:ln w="9525">
            <a:noFill/>
            <a:miter lim="800000"/>
            <a:headEnd/>
            <a:tailEnd/>
          </a:ln>
          <a:effectLst/>
        </p:spPr>
      </p:pic>
    </p:spTree>
    <p:extLst>
      <p:ext uri="{BB962C8B-B14F-4D97-AF65-F5344CB8AC3E}">
        <p14:creationId xmlns:p14="http://schemas.microsoft.com/office/powerpoint/2010/main" val="34098827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Evaluating</a:t>
            </a:r>
            <a:r>
              <a:rPr lang="fr-FR" dirty="0"/>
              <a:t> Trust</a:t>
            </a:r>
          </a:p>
        </p:txBody>
      </p:sp>
      <p:sp>
        <p:nvSpPr>
          <p:cNvPr id="3" name="Content Placeholder 2"/>
          <p:cNvSpPr>
            <a:spLocks noGrp="1"/>
          </p:cNvSpPr>
          <p:nvPr>
            <p:ph idx="1"/>
          </p:nvPr>
        </p:nvSpPr>
        <p:spPr/>
        <p:txBody>
          <a:bodyPr/>
          <a:lstStyle/>
          <a:p>
            <a:r>
              <a:rPr lang="fr-FR" dirty="0" err="1"/>
              <a:t>Reputation-based</a:t>
            </a:r>
            <a:r>
              <a:rPr lang="fr-FR" dirty="0"/>
              <a:t> trust: if </a:t>
            </a:r>
            <a:r>
              <a:rPr lang="fr-FR" dirty="0" err="1"/>
              <a:t>users</a:t>
            </a:r>
            <a:r>
              <a:rPr lang="fr-FR" dirty="0"/>
              <a:t> </a:t>
            </a:r>
            <a:r>
              <a:rPr lang="fr-FR" dirty="0" err="1"/>
              <a:t>behaved</a:t>
            </a:r>
            <a:r>
              <a:rPr lang="fr-FR" dirty="0"/>
              <a:t> </a:t>
            </a:r>
            <a:r>
              <a:rPr lang="fr-FR" dirty="0" err="1"/>
              <a:t>honestly</a:t>
            </a:r>
            <a:r>
              <a:rPr lang="fr-FR" dirty="0"/>
              <a:t> in </a:t>
            </a:r>
            <a:r>
              <a:rPr lang="fr-FR" dirty="0" err="1"/>
              <a:t>previous</a:t>
            </a:r>
            <a:r>
              <a:rPr lang="fr-FR" dirty="0"/>
              <a:t> interactions, </a:t>
            </a:r>
            <a:r>
              <a:rPr lang="fr-FR" dirty="0" err="1"/>
              <a:t>they</a:t>
            </a:r>
            <a:r>
              <a:rPr lang="fr-FR" dirty="0"/>
              <a:t> </a:t>
            </a:r>
            <a:r>
              <a:rPr lang="fr-FR" dirty="0" err="1"/>
              <a:t>will</a:t>
            </a:r>
            <a:r>
              <a:rPr lang="fr-FR" dirty="0"/>
              <a:t> do </a:t>
            </a:r>
            <a:r>
              <a:rPr lang="fr-FR" dirty="0" err="1"/>
              <a:t>so</a:t>
            </a:r>
            <a:r>
              <a:rPr lang="fr-FR" dirty="0"/>
              <a:t> in the future</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35"/>
          <p:cNvPicPr>
            <a:picLocks noChangeAspect="1" noChangeArrowheads="1"/>
          </p:cNvPicPr>
          <p:nvPr/>
        </p:nvPicPr>
        <p:blipFill>
          <a:blip r:embed="rId3" cstate="print"/>
          <a:srcRect/>
          <a:stretch>
            <a:fillRect/>
          </a:stretch>
        </p:blipFill>
        <p:spPr bwMode="auto">
          <a:xfrm>
            <a:off x="1449332" y="3544934"/>
            <a:ext cx="8617579" cy="3432661"/>
          </a:xfrm>
          <a:prstGeom prst="rect">
            <a:avLst/>
          </a:prstGeom>
          <a:noFill/>
          <a:ln w="9525" algn="ctr">
            <a:noFill/>
            <a:miter lim="800000"/>
            <a:headEnd/>
            <a:tailEnd/>
          </a:ln>
          <a:effectLst/>
        </p:spPr>
      </p:pic>
    </p:spTree>
    <p:extLst>
      <p:ext uri="{BB962C8B-B14F-4D97-AF65-F5344CB8AC3E}">
        <p14:creationId xmlns:p14="http://schemas.microsoft.com/office/powerpoint/2010/main" val="3110589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dirty="0"/>
              <a:t>A Systems Perspective</a:t>
            </a:r>
          </a:p>
        </p:txBody>
      </p:sp>
      <p:sp>
        <p:nvSpPr>
          <p:cNvPr id="5" name="Rectangle 4">
            <a:extLst>
              <a:ext uri="{FF2B5EF4-FFF2-40B4-BE49-F238E27FC236}">
                <a16:creationId xmlns:a16="http://schemas.microsoft.com/office/drawing/2014/main" id="{4A6B2878-E711-134A-AB44-0CEC73A4DA50}"/>
              </a:ext>
            </a:extLst>
          </p:cNvPr>
          <p:cNvSpPr/>
          <p:nvPr/>
        </p:nvSpPr>
        <p:spPr>
          <a:xfrm>
            <a:off x="7186394" y="3031616"/>
            <a:ext cx="3067875" cy="2908177"/>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1">
                <a:latin typeface="Calibri" panose="020F0502020204030204" pitchFamily="34" charset="0"/>
                <a:cs typeface="Calibri" panose="020F0502020204030204" pitchFamily="34" charset="0"/>
              </a:rPr>
              <a:t>Environment</a:t>
            </a:r>
          </a:p>
        </p:txBody>
      </p:sp>
      <p:sp>
        <p:nvSpPr>
          <p:cNvPr id="8" name="Right Arrow 7">
            <a:extLst>
              <a:ext uri="{FF2B5EF4-FFF2-40B4-BE49-F238E27FC236}">
                <a16:creationId xmlns:a16="http://schemas.microsoft.com/office/drawing/2014/main" id="{10CB97E6-03CF-7D45-B0C1-E13D91CB253E}"/>
              </a:ext>
            </a:extLst>
          </p:cNvPr>
          <p:cNvSpPr/>
          <p:nvPr/>
        </p:nvSpPr>
        <p:spPr>
          <a:xfrm>
            <a:off x="4459501" y="2734604"/>
            <a:ext cx="2136970" cy="1267761"/>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1" dirty="0">
                <a:latin typeface="Calibri" panose="020F0502020204030204" pitchFamily="34" charset="0"/>
                <a:cs typeface="Calibri" panose="020F0502020204030204" pitchFamily="34" charset="0"/>
              </a:rPr>
              <a:t>Performs action (decision)</a:t>
            </a:r>
          </a:p>
        </p:txBody>
      </p:sp>
      <p:pic>
        <p:nvPicPr>
          <p:cNvPr id="7" name="Picture 6">
            <a:extLst>
              <a:ext uri="{FF2B5EF4-FFF2-40B4-BE49-F238E27FC236}">
                <a16:creationId xmlns:a16="http://schemas.microsoft.com/office/drawing/2014/main" id="{2D174009-3195-E241-8E23-F0158385FC08}"/>
              </a:ext>
            </a:extLst>
          </p:cNvPr>
          <p:cNvPicPr>
            <a:picLocks noChangeAspect="1"/>
          </p:cNvPicPr>
          <p:nvPr/>
        </p:nvPicPr>
        <p:blipFill>
          <a:blip r:embed="rId3"/>
          <a:stretch>
            <a:fillRect/>
          </a:stretch>
        </p:blipFill>
        <p:spPr>
          <a:xfrm>
            <a:off x="1514226" y="3031616"/>
            <a:ext cx="2326356" cy="2747079"/>
          </a:xfrm>
          <a:prstGeom prst="rect">
            <a:avLst/>
          </a:prstGeom>
        </p:spPr>
      </p:pic>
      <p:sp>
        <p:nvSpPr>
          <p:cNvPr id="6" name="Left Arrow 5">
            <a:extLst>
              <a:ext uri="{FF2B5EF4-FFF2-40B4-BE49-F238E27FC236}">
                <a16:creationId xmlns:a16="http://schemas.microsoft.com/office/drawing/2014/main" id="{53FEA7FD-9F5E-EF41-B8B7-DC17F384AB4E}"/>
              </a:ext>
            </a:extLst>
          </p:cNvPr>
          <p:cNvSpPr/>
          <p:nvPr/>
        </p:nvSpPr>
        <p:spPr>
          <a:xfrm>
            <a:off x="4436350" y="4939582"/>
            <a:ext cx="2136163" cy="1266264"/>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1" dirty="0">
                <a:latin typeface="Calibri" panose="020F0502020204030204" pitchFamily="34" charset="0"/>
                <a:cs typeface="Calibri" panose="020F0502020204030204" pitchFamily="34" charset="0"/>
              </a:rPr>
              <a:t>Receives signal (data)</a:t>
            </a:r>
          </a:p>
        </p:txBody>
      </p:sp>
      <p:pic>
        <p:nvPicPr>
          <p:cNvPr id="13" name="Picture 12">
            <a:extLst>
              <a:ext uri="{FF2B5EF4-FFF2-40B4-BE49-F238E27FC236}">
                <a16:creationId xmlns:a16="http://schemas.microsoft.com/office/drawing/2014/main" id="{91E977D3-5719-284D-9840-945729FD0BCC}"/>
              </a:ext>
            </a:extLst>
          </p:cNvPr>
          <p:cNvPicPr>
            <a:picLocks noChangeAspect="1"/>
          </p:cNvPicPr>
          <p:nvPr/>
        </p:nvPicPr>
        <p:blipFill>
          <a:blip r:embed="rId4"/>
          <a:stretch>
            <a:fillRect/>
          </a:stretch>
        </p:blipFill>
        <p:spPr>
          <a:xfrm>
            <a:off x="1514226" y="3031616"/>
            <a:ext cx="2326356" cy="2747079"/>
          </a:xfrm>
          <a:prstGeom prst="rect">
            <a:avLst/>
          </a:prstGeom>
        </p:spPr>
      </p:pic>
      <p:sp>
        <p:nvSpPr>
          <p:cNvPr id="15" name="Rectangle 14">
            <a:extLst>
              <a:ext uri="{FF2B5EF4-FFF2-40B4-BE49-F238E27FC236}">
                <a16:creationId xmlns:a16="http://schemas.microsoft.com/office/drawing/2014/main" id="{5FC8F6BE-C098-7943-8399-D53A3952FD17}"/>
              </a:ext>
            </a:extLst>
          </p:cNvPr>
          <p:cNvSpPr/>
          <p:nvPr/>
        </p:nvSpPr>
        <p:spPr>
          <a:xfrm>
            <a:off x="-1" y="6736058"/>
            <a:ext cx="11879263" cy="53397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1" dirty="0">
                <a:latin typeface="Calibri" panose="020F0502020204030204" pitchFamily="34" charset="0"/>
                <a:cs typeface="Calibri" panose="020F0502020204030204" pitchFamily="34" charset="0"/>
              </a:rPr>
              <a:t>This model applies to all types of systems: organisms, species, humans, organizations, societies, etc</a:t>
            </a:r>
            <a:r>
              <a:rPr lang="en-US" sz="1461">
                <a:latin typeface="Calibri" panose="020F0502020204030204" pitchFamily="34" charset="0"/>
                <a:cs typeface="Calibri" panose="020F0502020204030204" pitchFamily="34" charset="0"/>
              </a:rPr>
              <a:t>. </a:t>
            </a:r>
            <a:endParaRPr lang="en-US" sz="1461"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5AC9389B-912B-8940-93C0-322F97A1EB27}"/>
              </a:ext>
            </a:extLst>
          </p:cNvPr>
          <p:cNvSpPr/>
          <p:nvPr/>
        </p:nvSpPr>
        <p:spPr>
          <a:xfrm>
            <a:off x="3177802" y="1584099"/>
            <a:ext cx="4499886" cy="646331"/>
          </a:xfrm>
          <a:prstGeom prst="rect">
            <a:avLst/>
          </a:prstGeom>
        </p:spPr>
        <p:txBody>
          <a:bodyPr wrap="none">
            <a:spAutoFit/>
          </a:bodyPr>
          <a:lstStyle/>
          <a:p>
            <a:r>
              <a:rPr lang="en-US" sz="3600" dirty="0">
                <a:latin typeface="Calibri" panose="020F0502020204030204" pitchFamily="34" charset="0"/>
                <a:cs typeface="Calibri" panose="020F0502020204030204" pitchFamily="34" charset="0"/>
              </a:rPr>
              <a:t>Information Processing</a:t>
            </a:r>
          </a:p>
        </p:txBody>
      </p:sp>
      <p:sp>
        <p:nvSpPr>
          <p:cNvPr id="4" name="Footer Placeholder 3">
            <a:extLst>
              <a:ext uri="{FF2B5EF4-FFF2-40B4-BE49-F238E27FC236}">
                <a16:creationId xmlns:a16="http://schemas.microsoft.com/office/drawing/2014/main" id="{C12971EC-537B-2640-A53F-A789D7F8E77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52995367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50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grpId="0" nodeType="afterEffect">
                                  <p:stCondLst>
                                    <p:cond delay="150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Protecting Privacy</a:t>
            </a:r>
          </a:p>
        </p:txBody>
      </p:sp>
      <p:sp>
        <p:nvSpPr>
          <p:cNvPr id="3" name="Content Placeholder 2"/>
          <p:cNvSpPr>
            <a:spLocks noGrp="1"/>
          </p:cNvSpPr>
          <p:nvPr>
            <p:ph idx="1"/>
          </p:nvPr>
        </p:nvSpPr>
        <p:spPr/>
        <p:txBody>
          <a:bodyPr/>
          <a:lstStyle/>
          <a:p>
            <a:r>
              <a:rPr lang="en-US" sz="3600" dirty="0"/>
              <a:t>Example: location privacy – obfuscation methods</a:t>
            </a:r>
          </a:p>
          <a:p>
            <a:pPr lvl="1"/>
            <a:r>
              <a:rPr lang="en-US" sz="3200" dirty="0"/>
              <a:t>Perturbation: (3,7)</a:t>
            </a:r>
          </a:p>
          <a:p>
            <a:pPr lvl="1"/>
            <a:r>
              <a:rPr lang="en-US" sz="3200" dirty="0"/>
              <a:t>Adding dummy regions: (3,5), (1,4), (6,3)</a:t>
            </a:r>
          </a:p>
          <a:p>
            <a:pPr lvl="1"/>
            <a:r>
              <a:rPr lang="en-US" sz="3200" dirty="0"/>
              <a:t>Reducing precision: (2,5), (3,4), (3,5), (3,6), (4,5)</a:t>
            </a:r>
          </a:p>
          <a:p>
            <a:pPr lvl="1"/>
            <a:endParaRPr lang="en-US" sz="32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2112553195"/>
              </p:ext>
            </p:extLst>
          </p:nvPr>
        </p:nvGraphicFramePr>
        <p:xfrm>
          <a:off x="6875735" y="4080583"/>
          <a:ext cx="3762575" cy="3253848"/>
        </p:xfrm>
        <a:graphic>
          <a:graphicData uri="http://schemas.openxmlformats.org/drawingml/2006/table">
            <a:tbl>
              <a:tblPr firstRow="1" bandRow="1">
                <a:tableStyleId>{5940675A-B579-460E-94D1-54222C63F5DA}</a:tableStyleId>
              </a:tblPr>
              <a:tblGrid>
                <a:gridCol w="378417">
                  <a:extLst>
                    <a:ext uri="{9D8B030D-6E8A-4147-A177-3AD203B41FA5}">
                      <a16:colId xmlns:a16="http://schemas.microsoft.com/office/drawing/2014/main" val="20000"/>
                    </a:ext>
                  </a:extLst>
                </a:gridCol>
                <a:gridCol w="378417">
                  <a:extLst>
                    <a:ext uri="{9D8B030D-6E8A-4147-A177-3AD203B41FA5}">
                      <a16:colId xmlns:a16="http://schemas.microsoft.com/office/drawing/2014/main" val="20001"/>
                    </a:ext>
                  </a:extLst>
                </a:gridCol>
                <a:gridCol w="378417">
                  <a:extLst>
                    <a:ext uri="{9D8B030D-6E8A-4147-A177-3AD203B41FA5}">
                      <a16:colId xmlns:a16="http://schemas.microsoft.com/office/drawing/2014/main" val="20002"/>
                    </a:ext>
                  </a:extLst>
                </a:gridCol>
                <a:gridCol w="378417">
                  <a:extLst>
                    <a:ext uri="{9D8B030D-6E8A-4147-A177-3AD203B41FA5}">
                      <a16:colId xmlns:a16="http://schemas.microsoft.com/office/drawing/2014/main" val="20003"/>
                    </a:ext>
                  </a:extLst>
                </a:gridCol>
                <a:gridCol w="378417">
                  <a:extLst>
                    <a:ext uri="{9D8B030D-6E8A-4147-A177-3AD203B41FA5}">
                      <a16:colId xmlns:a16="http://schemas.microsoft.com/office/drawing/2014/main" val="20004"/>
                    </a:ext>
                  </a:extLst>
                </a:gridCol>
                <a:gridCol w="378417">
                  <a:extLst>
                    <a:ext uri="{9D8B030D-6E8A-4147-A177-3AD203B41FA5}">
                      <a16:colId xmlns:a16="http://schemas.microsoft.com/office/drawing/2014/main" val="20005"/>
                    </a:ext>
                  </a:extLst>
                </a:gridCol>
                <a:gridCol w="378417">
                  <a:extLst>
                    <a:ext uri="{9D8B030D-6E8A-4147-A177-3AD203B41FA5}">
                      <a16:colId xmlns:a16="http://schemas.microsoft.com/office/drawing/2014/main" val="20006"/>
                    </a:ext>
                  </a:extLst>
                </a:gridCol>
                <a:gridCol w="378417">
                  <a:extLst>
                    <a:ext uri="{9D8B030D-6E8A-4147-A177-3AD203B41FA5}">
                      <a16:colId xmlns:a16="http://schemas.microsoft.com/office/drawing/2014/main" val="20007"/>
                    </a:ext>
                  </a:extLst>
                </a:gridCol>
                <a:gridCol w="378417">
                  <a:extLst>
                    <a:ext uri="{9D8B030D-6E8A-4147-A177-3AD203B41FA5}">
                      <a16:colId xmlns:a16="http://schemas.microsoft.com/office/drawing/2014/main" val="20008"/>
                    </a:ext>
                  </a:extLst>
                </a:gridCol>
                <a:gridCol w="356822">
                  <a:extLst>
                    <a:ext uri="{9D8B030D-6E8A-4147-A177-3AD203B41FA5}">
                      <a16:colId xmlns:a16="http://schemas.microsoft.com/office/drawing/2014/main" val="20009"/>
                    </a:ext>
                  </a:extLst>
                </a:gridCol>
              </a:tblGrid>
              <a:tr h="406731">
                <a:tc>
                  <a:txBody>
                    <a:bodyPr/>
                    <a:lstStyle/>
                    <a:p>
                      <a:pPr algn="ctr"/>
                      <a:endParaRPr lang="en-US" sz="1800" dirty="0">
                        <a:latin typeface="Calibri"/>
                        <a:cs typeface="Calibri"/>
                      </a:endParaRPr>
                    </a:p>
                  </a:txBody>
                  <a:tcPr marL="118793" marR="118793" marT="52811" marB="52811"/>
                </a:tc>
                <a:tc>
                  <a:txBody>
                    <a:bodyPr/>
                    <a:lstStyle/>
                    <a:p>
                      <a:pPr algn="ctr"/>
                      <a:r>
                        <a:rPr lang="en-US" sz="1800" dirty="0">
                          <a:latin typeface="Calibri"/>
                          <a:cs typeface="Calibri"/>
                        </a:rPr>
                        <a:t>1</a:t>
                      </a:r>
                    </a:p>
                  </a:txBody>
                  <a:tcPr marL="118793" marR="118793" marT="52811" marB="52811"/>
                </a:tc>
                <a:tc>
                  <a:txBody>
                    <a:bodyPr/>
                    <a:lstStyle/>
                    <a:p>
                      <a:pPr algn="ctr"/>
                      <a:r>
                        <a:rPr lang="en-US" sz="1800" dirty="0">
                          <a:latin typeface="Calibri"/>
                          <a:cs typeface="Calibri"/>
                        </a:rPr>
                        <a:t>2</a:t>
                      </a:r>
                    </a:p>
                  </a:txBody>
                  <a:tcPr marL="118793" marR="118793" marT="52811" marB="52811"/>
                </a:tc>
                <a:tc>
                  <a:txBody>
                    <a:bodyPr/>
                    <a:lstStyle/>
                    <a:p>
                      <a:pPr algn="ctr"/>
                      <a:r>
                        <a:rPr lang="en-US" sz="1800" dirty="0">
                          <a:latin typeface="Calibri"/>
                          <a:cs typeface="Calibri"/>
                        </a:rPr>
                        <a:t>3</a:t>
                      </a:r>
                    </a:p>
                  </a:txBody>
                  <a:tcPr marL="118793" marR="118793" marT="52811" marB="52811"/>
                </a:tc>
                <a:tc>
                  <a:txBody>
                    <a:bodyPr/>
                    <a:lstStyle/>
                    <a:p>
                      <a:pPr algn="ctr"/>
                      <a:r>
                        <a:rPr lang="en-US" sz="1800" dirty="0">
                          <a:latin typeface="Calibri"/>
                          <a:cs typeface="Calibri"/>
                        </a:rPr>
                        <a:t>4</a:t>
                      </a:r>
                    </a:p>
                  </a:txBody>
                  <a:tcPr marL="118793" marR="118793" marT="52811" marB="52811"/>
                </a:tc>
                <a:tc>
                  <a:txBody>
                    <a:bodyPr/>
                    <a:lstStyle/>
                    <a:p>
                      <a:pPr algn="ctr"/>
                      <a:r>
                        <a:rPr lang="en-US" sz="1800" dirty="0">
                          <a:latin typeface="Calibri"/>
                          <a:cs typeface="Calibri"/>
                        </a:rPr>
                        <a:t>5</a:t>
                      </a:r>
                    </a:p>
                  </a:txBody>
                  <a:tcPr marL="118793" marR="118793" marT="52811" marB="52811"/>
                </a:tc>
                <a:tc>
                  <a:txBody>
                    <a:bodyPr/>
                    <a:lstStyle/>
                    <a:p>
                      <a:pPr algn="ctr"/>
                      <a:r>
                        <a:rPr lang="en-US" sz="1800" dirty="0">
                          <a:latin typeface="Calibri"/>
                          <a:cs typeface="Calibri"/>
                        </a:rPr>
                        <a:t>6</a:t>
                      </a:r>
                    </a:p>
                  </a:txBody>
                  <a:tcPr marL="118793" marR="118793" marT="52811" marB="52811"/>
                </a:tc>
                <a:tc>
                  <a:txBody>
                    <a:bodyPr/>
                    <a:lstStyle/>
                    <a:p>
                      <a:pPr algn="ctr"/>
                      <a:r>
                        <a:rPr lang="en-US" sz="1800" dirty="0">
                          <a:latin typeface="Calibri"/>
                          <a:cs typeface="Calibri"/>
                        </a:rPr>
                        <a:t>7</a:t>
                      </a:r>
                    </a:p>
                  </a:txBody>
                  <a:tcPr marL="118793" marR="118793" marT="52811" marB="52811"/>
                </a:tc>
                <a:tc>
                  <a:txBody>
                    <a:bodyPr/>
                    <a:lstStyle/>
                    <a:p>
                      <a:pPr algn="ctr"/>
                      <a:r>
                        <a:rPr lang="en-US" sz="1800" dirty="0">
                          <a:latin typeface="Calibri"/>
                          <a:cs typeface="Calibri"/>
                        </a:rPr>
                        <a:t>8</a:t>
                      </a:r>
                    </a:p>
                  </a:txBody>
                  <a:tcPr marL="118793" marR="118793" marT="52811" marB="52811"/>
                </a:tc>
                <a:tc>
                  <a:txBody>
                    <a:bodyPr/>
                    <a:lstStyle/>
                    <a:p>
                      <a:pPr algn="ctr"/>
                      <a:r>
                        <a:rPr lang="en-US" sz="1800" dirty="0">
                          <a:latin typeface="Calibri"/>
                          <a:cs typeface="Calibri"/>
                        </a:rPr>
                        <a:t>9</a:t>
                      </a:r>
                    </a:p>
                  </a:txBody>
                  <a:tcPr marL="118793" marR="118793" marT="52811" marB="52811"/>
                </a:tc>
                <a:extLst>
                  <a:ext uri="{0D108BD9-81ED-4DB2-BD59-A6C34878D82A}">
                    <a16:rowId xmlns:a16="http://schemas.microsoft.com/office/drawing/2014/main" val="10000"/>
                  </a:ext>
                </a:extLst>
              </a:tr>
              <a:tr h="406731">
                <a:tc>
                  <a:txBody>
                    <a:bodyPr/>
                    <a:lstStyle/>
                    <a:p>
                      <a:pPr algn="ctr"/>
                      <a:r>
                        <a:rPr lang="en-US" sz="1800" dirty="0">
                          <a:latin typeface="Calibri"/>
                          <a:cs typeface="Calibri"/>
                        </a:rPr>
                        <a:t>1</a:t>
                      </a: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1"/>
                  </a:ext>
                </a:extLst>
              </a:tr>
              <a:tr h="406731">
                <a:tc>
                  <a:txBody>
                    <a:bodyPr/>
                    <a:lstStyle/>
                    <a:p>
                      <a:pPr algn="ctr"/>
                      <a:r>
                        <a:rPr lang="en-US" sz="1800" dirty="0">
                          <a:latin typeface="Calibri"/>
                          <a:cs typeface="Calibri"/>
                        </a:rPr>
                        <a:t>2</a:t>
                      </a: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extLst>
                  <a:ext uri="{0D108BD9-81ED-4DB2-BD59-A6C34878D82A}">
                    <a16:rowId xmlns:a16="http://schemas.microsoft.com/office/drawing/2014/main" val="10002"/>
                  </a:ext>
                </a:extLst>
              </a:tr>
              <a:tr h="406731">
                <a:tc>
                  <a:txBody>
                    <a:bodyPr/>
                    <a:lstStyle/>
                    <a:p>
                      <a:pPr algn="ctr"/>
                      <a:r>
                        <a:rPr lang="en-US" sz="1800" dirty="0">
                          <a:latin typeface="Calibri"/>
                          <a:cs typeface="Calibri"/>
                        </a:rPr>
                        <a:t>3</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3"/>
                  </a:ext>
                </a:extLst>
              </a:tr>
              <a:tr h="406731">
                <a:tc>
                  <a:txBody>
                    <a:bodyPr/>
                    <a:lstStyle/>
                    <a:p>
                      <a:pPr algn="ctr"/>
                      <a:r>
                        <a:rPr lang="en-US" sz="1800" dirty="0">
                          <a:latin typeface="Calibri"/>
                          <a:cs typeface="Calibri"/>
                        </a:rPr>
                        <a:t>4</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4"/>
                  </a:ext>
                </a:extLst>
              </a:tr>
              <a:tr h="406731">
                <a:tc>
                  <a:txBody>
                    <a:bodyPr/>
                    <a:lstStyle/>
                    <a:p>
                      <a:pPr algn="ctr"/>
                      <a:r>
                        <a:rPr lang="en-US" sz="1800" dirty="0">
                          <a:latin typeface="Calibri"/>
                          <a:cs typeface="Calibri"/>
                        </a:rPr>
                        <a:t>5</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5"/>
                  </a:ext>
                </a:extLst>
              </a:tr>
              <a:tr h="406731">
                <a:tc>
                  <a:txBody>
                    <a:bodyPr/>
                    <a:lstStyle/>
                    <a:p>
                      <a:pPr algn="ctr"/>
                      <a:r>
                        <a:rPr lang="en-US" sz="1800" dirty="0">
                          <a:latin typeface="Calibri"/>
                          <a:cs typeface="Calibri"/>
                        </a:rPr>
                        <a:t>6</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extLst>
                  <a:ext uri="{0D108BD9-81ED-4DB2-BD59-A6C34878D82A}">
                    <a16:rowId xmlns:a16="http://schemas.microsoft.com/office/drawing/2014/main" val="10006"/>
                  </a:ext>
                </a:extLst>
              </a:tr>
              <a:tr h="406731">
                <a:tc>
                  <a:txBody>
                    <a:bodyPr/>
                    <a:lstStyle/>
                    <a:p>
                      <a:pPr algn="ctr"/>
                      <a:r>
                        <a:rPr lang="en-US" sz="1800" dirty="0">
                          <a:latin typeface="Calibri"/>
                          <a:cs typeface="Calibri"/>
                        </a:rPr>
                        <a:t>7</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extLst>
                  <a:ext uri="{0D108BD9-81ED-4DB2-BD59-A6C34878D82A}">
                    <a16:rowId xmlns:a16="http://schemas.microsoft.com/office/drawing/2014/main" val="10007"/>
                  </a:ext>
                </a:extLst>
              </a:tr>
            </a:tbl>
          </a:graphicData>
        </a:graphic>
      </p:graphicFrame>
      <p:sp>
        <p:nvSpPr>
          <p:cNvPr id="8" name="Oval 7"/>
          <p:cNvSpPr/>
          <p:nvPr/>
        </p:nvSpPr>
        <p:spPr bwMode="auto">
          <a:xfrm>
            <a:off x="9612039" y="5328964"/>
            <a:ext cx="229616" cy="22506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en-US"/>
          </a:p>
        </p:txBody>
      </p:sp>
    </p:spTree>
    <p:extLst>
      <p:ext uri="{BB962C8B-B14F-4D97-AF65-F5344CB8AC3E}">
        <p14:creationId xmlns:p14="http://schemas.microsoft.com/office/powerpoint/2010/main" val="15206200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326758" y="1715063"/>
            <a:ext cx="3461272" cy="4325147"/>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t" anchorCtr="0" compatLnSpc="1">
            <a:prstTxWarp prst="textNoShape">
              <a:avLst/>
            </a:prstTxWarp>
          </a:bodyPr>
          <a:lstStyle/>
          <a:p>
            <a:pPr defTabSz="1131479"/>
            <a:r>
              <a:rPr lang="fr-FR" sz="1700" dirty="0" err="1">
                <a:solidFill>
                  <a:srgbClr val="FFFFFF"/>
                </a:solidFill>
                <a:latin typeface="Calibri"/>
                <a:cs typeface="Calibri"/>
              </a:rPr>
              <a:t>Autonomy</a:t>
            </a:r>
            <a:endParaRPr lang="fr-FR" sz="1700" dirty="0">
              <a:solidFill>
                <a:srgbClr val="FFFFFF"/>
              </a:solidFill>
              <a:latin typeface="Calibri"/>
              <a:cs typeface="Calibri"/>
            </a:endParaRPr>
          </a:p>
        </p:txBody>
      </p:sp>
      <p:sp>
        <p:nvSpPr>
          <p:cNvPr id="36" name="Rectangle 35"/>
          <p:cNvSpPr/>
          <p:nvPr/>
        </p:nvSpPr>
        <p:spPr bwMode="auto">
          <a:xfrm>
            <a:off x="513853" y="2879525"/>
            <a:ext cx="3087081" cy="3077509"/>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t" anchorCtr="0" compatLnSpc="1">
            <a:prstTxWarp prst="textNoShape">
              <a:avLst/>
            </a:prstTxWarp>
          </a:bodyPr>
          <a:lstStyle/>
          <a:p>
            <a:pPr defTabSz="1131479"/>
            <a:r>
              <a:rPr lang="fr-FR" sz="1700" dirty="0" err="1">
                <a:solidFill>
                  <a:srgbClr val="FFFFFF"/>
                </a:solidFill>
                <a:latin typeface="Calibri"/>
                <a:cs typeface="Calibri"/>
              </a:rPr>
              <a:t>Heterogeneity</a:t>
            </a:r>
            <a:endParaRPr lang="fr-FR" sz="1700" dirty="0">
              <a:solidFill>
                <a:srgbClr val="FFFFFF"/>
              </a:solidFill>
              <a:latin typeface="Calibri"/>
              <a:cs typeface="Calibri"/>
            </a:endParaRPr>
          </a:p>
        </p:txBody>
      </p:sp>
      <p:sp>
        <p:nvSpPr>
          <p:cNvPr id="3" name="Rectangle 2"/>
          <p:cNvSpPr/>
          <p:nvPr/>
        </p:nvSpPr>
        <p:spPr bwMode="auto">
          <a:xfrm>
            <a:off x="607401" y="4043988"/>
            <a:ext cx="2899985" cy="182987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t" anchorCtr="0" compatLnSpc="1">
            <a:prstTxWarp prst="textNoShape">
              <a:avLst/>
            </a:prstTxWarp>
          </a:bodyPr>
          <a:lstStyle/>
          <a:p>
            <a:pPr defTabSz="1131479"/>
            <a:r>
              <a:rPr lang="fr-FR" sz="1700" dirty="0">
                <a:solidFill>
                  <a:srgbClr val="FFFFFF"/>
                </a:solidFill>
                <a:latin typeface="Calibri"/>
                <a:cs typeface="Calibri"/>
              </a:rPr>
              <a:t>Distribution</a:t>
            </a:r>
          </a:p>
        </p:txBody>
      </p:sp>
      <p:sp>
        <p:nvSpPr>
          <p:cNvPr id="6" name="Title 5"/>
          <p:cNvSpPr>
            <a:spLocks noGrp="1"/>
          </p:cNvSpPr>
          <p:nvPr>
            <p:ph type="title"/>
          </p:nvPr>
        </p:nvSpPr>
        <p:spPr/>
        <p:txBody>
          <a:bodyPr/>
          <a:lstStyle/>
          <a:p>
            <a:r>
              <a:rPr lang="en-US" dirty="0"/>
              <a:t>Refined View of a Distributed Information System</a:t>
            </a:r>
          </a:p>
        </p:txBody>
      </p:sp>
      <p:sp>
        <p:nvSpPr>
          <p:cNvPr id="5" name="Footer Placeholder 4"/>
          <p:cNvSpPr>
            <a:spLocks noGrp="1"/>
          </p:cNvSpPr>
          <p:nvPr>
            <p:ph type="ftr" sz="quarter" idx="10"/>
          </p:nvPr>
        </p:nvSpPr>
        <p:spPr/>
        <p:txBody>
          <a:bodyPr/>
          <a:lstStyle/>
          <a:p>
            <a:r>
              <a:rPr lang="fr-CH"/>
              <a:t>©2021, Karl Aberer, EPFL-IC, Laboratoire de systèmes d'informations répartis </a:t>
            </a:r>
            <a:endParaRPr lang="en-GB"/>
          </a:p>
        </p:txBody>
      </p:sp>
      <p:sp>
        <p:nvSpPr>
          <p:cNvPr id="8" name="AutoShape 4"/>
          <p:cNvSpPr>
            <a:spLocks noChangeArrowheads="1"/>
          </p:cNvSpPr>
          <p:nvPr/>
        </p:nvSpPr>
        <p:spPr bwMode="auto">
          <a:xfrm>
            <a:off x="4536413" y="6383798"/>
            <a:ext cx="1964506" cy="1013545"/>
          </a:xfrm>
          <a:prstGeom prst="can">
            <a:avLst>
              <a:gd name="adj" fmla="val 25000"/>
            </a:avLst>
          </a:prstGeom>
          <a:solidFill>
            <a:srgbClr val="D6D6F5"/>
          </a:solidFill>
          <a:ln w="12700">
            <a:solidFill>
              <a:schemeClr val="tx1"/>
            </a:solidFill>
            <a:round/>
            <a:headEnd/>
            <a:tailEnd/>
          </a:ln>
          <a:effectLst/>
        </p:spPr>
        <p:txBody>
          <a:bodyPr wrap="square" lIns="113148" tIns="56574" rIns="113148" bIns="56574" anchor="ctr">
            <a:spAutoFit/>
          </a:bodyPr>
          <a:lstStyle/>
          <a:p>
            <a:r>
              <a:rPr lang="fr-CH" sz="1700" b="1" dirty="0">
                <a:solidFill>
                  <a:schemeClr val="tx1"/>
                </a:solidFill>
                <a:latin typeface="Calibri"/>
                <a:cs typeface="Calibri"/>
              </a:rPr>
              <a:t>Sensors, Clouds, Smartphones</a:t>
            </a:r>
          </a:p>
        </p:txBody>
      </p:sp>
      <p:sp>
        <p:nvSpPr>
          <p:cNvPr id="11" name="Line 7"/>
          <p:cNvSpPr>
            <a:spLocks noChangeShapeType="1"/>
          </p:cNvSpPr>
          <p:nvPr/>
        </p:nvSpPr>
        <p:spPr bwMode="auto">
          <a:xfrm flipH="1">
            <a:off x="5570918" y="4762574"/>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2" name="Picture 8" descr="TR00034_[1]"/>
          <p:cNvPicPr>
            <a:picLocks noChangeAspect="1" noChangeArrowheads="1"/>
          </p:cNvPicPr>
          <p:nvPr/>
        </p:nvPicPr>
        <p:blipFill>
          <a:blip r:embed="rId3" cstate="print"/>
          <a:srcRect/>
          <a:stretch>
            <a:fillRect/>
          </a:stretch>
        </p:blipFill>
        <p:spPr bwMode="auto">
          <a:xfrm flipH="1">
            <a:off x="9587999" y="3295406"/>
            <a:ext cx="629926" cy="630030"/>
          </a:xfrm>
          <a:prstGeom prst="rect">
            <a:avLst/>
          </a:prstGeom>
          <a:noFill/>
          <a:ln w="9525">
            <a:noFill/>
            <a:miter lim="800000"/>
            <a:headEnd/>
            <a:tailEnd/>
          </a:ln>
        </p:spPr>
      </p:pic>
      <p:sp>
        <p:nvSpPr>
          <p:cNvPr id="13" name="AutoShape 9"/>
          <p:cNvSpPr>
            <a:spLocks noChangeArrowheads="1"/>
          </p:cNvSpPr>
          <p:nvPr/>
        </p:nvSpPr>
        <p:spPr bwMode="auto">
          <a:xfrm>
            <a:off x="7342850" y="3212229"/>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4" name="Rectangle 10"/>
          <p:cNvSpPr>
            <a:spLocks noChangeArrowheads="1"/>
          </p:cNvSpPr>
          <p:nvPr/>
        </p:nvSpPr>
        <p:spPr bwMode="auto">
          <a:xfrm>
            <a:off x="7291810" y="3628109"/>
            <a:ext cx="1742843"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Interpretation</a:t>
            </a:r>
          </a:p>
        </p:txBody>
      </p:sp>
      <p:sp>
        <p:nvSpPr>
          <p:cNvPr id="16" name="Line 7"/>
          <p:cNvSpPr>
            <a:spLocks noChangeShapeType="1"/>
          </p:cNvSpPr>
          <p:nvPr/>
        </p:nvSpPr>
        <p:spPr bwMode="auto">
          <a:xfrm>
            <a:off x="5561379" y="3634842"/>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8" name="Line 7"/>
          <p:cNvSpPr>
            <a:spLocks noChangeShapeType="1"/>
          </p:cNvSpPr>
          <p:nvPr/>
        </p:nvSpPr>
        <p:spPr bwMode="auto">
          <a:xfrm flipH="1">
            <a:off x="5565438" y="5957034"/>
            <a:ext cx="1" cy="415880"/>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9" name="Rectangle 10"/>
          <p:cNvSpPr>
            <a:spLocks noChangeArrowheads="1"/>
          </p:cNvSpPr>
          <p:nvPr/>
        </p:nvSpPr>
        <p:spPr bwMode="auto">
          <a:xfrm>
            <a:off x="697803" y="3129053"/>
            <a:ext cx="2716366"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Semantic Layer</a:t>
            </a:r>
          </a:p>
          <a:p>
            <a:r>
              <a:rPr lang="en-US" sz="1700" dirty="0">
                <a:solidFill>
                  <a:schemeClr val="tx1"/>
                </a:solidFill>
                <a:latin typeface="Calibri"/>
                <a:cs typeface="Calibri"/>
              </a:rPr>
              <a:t>Application/Domain specific</a:t>
            </a:r>
          </a:p>
        </p:txBody>
      </p:sp>
      <p:sp>
        <p:nvSpPr>
          <p:cNvPr id="20" name="Rectangle 10"/>
          <p:cNvSpPr>
            <a:spLocks noChangeArrowheads="1"/>
          </p:cNvSpPr>
          <p:nvPr/>
        </p:nvSpPr>
        <p:spPr bwMode="auto">
          <a:xfrm>
            <a:off x="999169" y="4293516"/>
            <a:ext cx="2113637" cy="89908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Syntactic Layer</a:t>
            </a:r>
          </a:p>
          <a:p>
            <a:r>
              <a:rPr lang="en-US" sz="1700" dirty="0">
                <a:solidFill>
                  <a:schemeClr val="tx1"/>
                </a:solidFill>
                <a:latin typeface="Calibri"/>
                <a:cs typeface="Calibri"/>
              </a:rPr>
              <a:t>Application/</a:t>
            </a:r>
          </a:p>
          <a:p>
            <a:r>
              <a:rPr lang="en-US" sz="1700" dirty="0">
                <a:solidFill>
                  <a:schemeClr val="tx1"/>
                </a:solidFill>
                <a:latin typeface="Calibri"/>
                <a:cs typeface="Calibri"/>
              </a:rPr>
              <a:t>Domain independent</a:t>
            </a:r>
          </a:p>
        </p:txBody>
      </p:sp>
      <p:sp>
        <p:nvSpPr>
          <p:cNvPr id="21" name="Rectangle 10"/>
          <p:cNvSpPr>
            <a:spLocks noChangeArrowheads="1"/>
          </p:cNvSpPr>
          <p:nvPr/>
        </p:nvSpPr>
        <p:spPr bwMode="auto">
          <a:xfrm>
            <a:off x="776398" y="5291627"/>
            <a:ext cx="2653637"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Physical Layer</a:t>
            </a:r>
          </a:p>
          <a:p>
            <a:r>
              <a:rPr lang="en-US" sz="1700" dirty="0">
                <a:solidFill>
                  <a:schemeClr val="tx1"/>
                </a:solidFill>
                <a:latin typeface="Calibri"/>
                <a:cs typeface="Calibri"/>
              </a:rPr>
              <a:t>Storage, Networks, Sensors</a:t>
            </a:r>
          </a:p>
        </p:txBody>
      </p:sp>
      <p:sp>
        <p:nvSpPr>
          <p:cNvPr id="23" name="Line 7"/>
          <p:cNvSpPr>
            <a:spLocks noChangeShapeType="1"/>
          </p:cNvSpPr>
          <p:nvPr/>
        </p:nvSpPr>
        <p:spPr bwMode="auto">
          <a:xfrm>
            <a:off x="5565440" y="2497685"/>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4" name="Rectangle 10"/>
          <p:cNvSpPr>
            <a:spLocks noChangeArrowheads="1"/>
          </p:cNvSpPr>
          <p:nvPr/>
        </p:nvSpPr>
        <p:spPr bwMode="auto">
          <a:xfrm>
            <a:off x="825986" y="1964590"/>
            <a:ext cx="2460005"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Pragmatic Layer</a:t>
            </a:r>
          </a:p>
          <a:p>
            <a:r>
              <a:rPr lang="en-US" sz="1700" dirty="0">
                <a:solidFill>
                  <a:schemeClr val="tx1"/>
                </a:solidFill>
                <a:latin typeface="Calibri"/>
                <a:cs typeface="Calibri"/>
              </a:rPr>
              <a:t>User/Community specific</a:t>
            </a:r>
          </a:p>
        </p:txBody>
      </p:sp>
      <p:sp>
        <p:nvSpPr>
          <p:cNvPr id="25" name="AutoShape 9"/>
          <p:cNvSpPr>
            <a:spLocks noChangeArrowheads="1"/>
          </p:cNvSpPr>
          <p:nvPr/>
        </p:nvSpPr>
        <p:spPr bwMode="auto">
          <a:xfrm>
            <a:off x="7342850" y="2047767"/>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26" name="Rectangle 10"/>
          <p:cNvSpPr>
            <a:spLocks noChangeArrowheads="1"/>
          </p:cNvSpPr>
          <p:nvPr/>
        </p:nvSpPr>
        <p:spPr bwMode="auto">
          <a:xfrm>
            <a:off x="7585203" y="2463646"/>
            <a:ext cx="1130997" cy="422030"/>
          </a:xfrm>
          <a:prstGeom prst="rect">
            <a:avLst/>
          </a:prstGeom>
          <a:noFill/>
          <a:ln w="9525" algn="ctr">
            <a:noFill/>
            <a:miter lim="800000"/>
            <a:headEnd/>
            <a:tailEnd/>
          </a:ln>
          <a:effectLst/>
        </p:spPr>
        <p:txBody>
          <a:bodyPr wrap="none" lIns="113148" tIns="56574" rIns="113148" bIns="56574">
            <a:spAutoFit/>
          </a:bodyPr>
          <a:lstStyle/>
          <a:p>
            <a:r>
              <a:rPr lang="en-US" sz="2000" b="1">
                <a:solidFill>
                  <a:schemeClr val="tx1"/>
                </a:solidFill>
                <a:latin typeface="Calibri"/>
                <a:cs typeface="Calibri"/>
              </a:rPr>
              <a:t>Decision</a:t>
            </a:r>
            <a:endParaRPr lang="en-US" sz="2000" b="1" dirty="0">
              <a:solidFill>
                <a:schemeClr val="tx1"/>
              </a:solidFill>
              <a:latin typeface="Calibri"/>
              <a:cs typeface="Calibri"/>
            </a:endParaRPr>
          </a:p>
        </p:txBody>
      </p:sp>
      <p:pic>
        <p:nvPicPr>
          <p:cNvPr id="27" name="Picture 26"/>
          <p:cNvPicPr>
            <a:picLocks noChangeAspect="1"/>
          </p:cNvPicPr>
          <p:nvPr/>
        </p:nvPicPr>
        <p:blipFill>
          <a:blip r:embed="rId4"/>
          <a:stretch>
            <a:fillRect/>
          </a:stretch>
        </p:blipFill>
        <p:spPr>
          <a:xfrm>
            <a:off x="9494452" y="1798239"/>
            <a:ext cx="841931" cy="748583"/>
          </a:xfrm>
          <a:prstGeom prst="rect">
            <a:avLst/>
          </a:prstGeom>
        </p:spPr>
      </p:pic>
      <p:sp>
        <p:nvSpPr>
          <p:cNvPr id="28" name="AutoShape 9"/>
          <p:cNvSpPr>
            <a:spLocks noChangeArrowheads="1"/>
          </p:cNvSpPr>
          <p:nvPr/>
        </p:nvSpPr>
        <p:spPr bwMode="auto">
          <a:xfrm rot="5400000">
            <a:off x="9587739" y="2640631"/>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pic>
        <p:nvPicPr>
          <p:cNvPr id="29" name="Picture 28"/>
          <p:cNvPicPr>
            <a:picLocks noChangeAspect="1"/>
          </p:cNvPicPr>
          <p:nvPr/>
        </p:nvPicPr>
        <p:blipFill>
          <a:blip r:embed="rId5"/>
          <a:stretch>
            <a:fillRect/>
          </a:stretch>
        </p:blipFill>
        <p:spPr>
          <a:xfrm flipH="1">
            <a:off x="9588000" y="4591117"/>
            <a:ext cx="654835" cy="783686"/>
          </a:xfrm>
          <a:prstGeom prst="rect">
            <a:avLst/>
          </a:prstGeom>
        </p:spPr>
      </p:pic>
      <p:sp>
        <p:nvSpPr>
          <p:cNvPr id="30" name="AutoShape 9"/>
          <p:cNvSpPr>
            <a:spLocks noChangeArrowheads="1"/>
          </p:cNvSpPr>
          <p:nvPr/>
        </p:nvSpPr>
        <p:spPr bwMode="auto">
          <a:xfrm rot="5400000">
            <a:off x="9587740" y="3971446"/>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1" name="AutoShape 9"/>
          <p:cNvSpPr>
            <a:spLocks noChangeArrowheads="1"/>
          </p:cNvSpPr>
          <p:nvPr/>
        </p:nvSpPr>
        <p:spPr bwMode="auto">
          <a:xfrm>
            <a:off x="7342850" y="4293516"/>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2" name="Rectangle 10"/>
          <p:cNvSpPr>
            <a:spLocks noChangeArrowheads="1"/>
          </p:cNvSpPr>
          <p:nvPr/>
        </p:nvSpPr>
        <p:spPr bwMode="auto">
          <a:xfrm>
            <a:off x="7535537" y="4709396"/>
            <a:ext cx="1393953"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Interaction</a:t>
            </a:r>
          </a:p>
        </p:txBody>
      </p:sp>
      <p:sp>
        <p:nvSpPr>
          <p:cNvPr id="2" name="Oval 1"/>
          <p:cNvSpPr/>
          <p:nvPr/>
        </p:nvSpPr>
        <p:spPr bwMode="auto">
          <a:xfrm>
            <a:off x="4068673" y="1964591"/>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Social Network</a:t>
            </a:r>
          </a:p>
        </p:txBody>
      </p:sp>
      <p:sp>
        <p:nvSpPr>
          <p:cNvPr id="33" name="Oval 32"/>
          <p:cNvSpPr/>
          <p:nvPr/>
        </p:nvSpPr>
        <p:spPr bwMode="auto">
          <a:xfrm>
            <a:off x="4068673" y="3129054"/>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Semantic Network</a:t>
            </a:r>
          </a:p>
        </p:txBody>
      </p:sp>
      <p:sp>
        <p:nvSpPr>
          <p:cNvPr id="34" name="Oval 33"/>
          <p:cNvSpPr/>
          <p:nvPr/>
        </p:nvSpPr>
        <p:spPr bwMode="auto">
          <a:xfrm>
            <a:off x="4162221" y="4376692"/>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Distributed Database</a:t>
            </a:r>
          </a:p>
        </p:txBody>
      </p:sp>
      <p:sp>
        <p:nvSpPr>
          <p:cNvPr id="35" name="Oval 34"/>
          <p:cNvSpPr/>
          <p:nvPr/>
        </p:nvSpPr>
        <p:spPr bwMode="auto">
          <a:xfrm>
            <a:off x="4068673" y="5374803"/>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Internet</a:t>
            </a:r>
          </a:p>
        </p:txBody>
      </p:sp>
    </p:spTree>
    <p:extLst>
      <p:ext uri="{BB962C8B-B14F-4D97-AF65-F5344CB8AC3E}">
        <p14:creationId xmlns:p14="http://schemas.microsoft.com/office/powerpoint/2010/main" val="18999165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fr-FR" sz="5400" dirty="0"/>
              <a:t>Trust </a:t>
            </a:r>
            <a:r>
              <a:rPr lang="fr-FR" sz="5400" dirty="0" err="1"/>
              <a:t>is</a:t>
            </a:r>
            <a:r>
              <a:rPr lang="fr-FR" sz="5400" dirty="0"/>
              <a:t> …</a:t>
            </a:r>
          </a:p>
        </p:txBody>
      </p:sp>
      <p:sp>
        <p:nvSpPr>
          <p:cNvPr id="13314" name="TPAnswers" title="Answer Text"/>
          <p:cNvSpPr>
            <a:spLocks noGrp="1"/>
          </p:cNvSpPr>
          <p:nvPr>
            <p:ph idx="1"/>
            <p:custDataLst>
              <p:tags r:id="rId2"/>
            </p:custDataLst>
          </p:nvPr>
        </p:nvSpPr>
        <p:spPr/>
        <p:txBody>
          <a:bodyPr>
            <a:normAutofit/>
          </a:bodyPr>
          <a:lstStyle/>
          <a:p>
            <a:pPr marL="636457" indent="-636457">
              <a:buFont typeface="+mj-lt"/>
              <a:buAutoNum type="arabicPeriod"/>
            </a:pPr>
            <a:r>
              <a:rPr lang="fr-FR" sz="4000" dirty="0"/>
              <a:t>a </a:t>
            </a:r>
            <a:r>
              <a:rPr lang="fr-FR" sz="4000" dirty="0" err="1"/>
              <a:t>quality</a:t>
            </a:r>
            <a:r>
              <a:rPr lang="fr-FR" sz="4000" dirty="0"/>
              <a:t> of information</a:t>
            </a:r>
          </a:p>
          <a:p>
            <a:pPr marL="636457" indent="-636457">
              <a:buFont typeface="+mj-lt"/>
              <a:buAutoNum type="arabicPeriod"/>
            </a:pPr>
            <a:r>
              <a:rPr lang="fr-FR" sz="4000" dirty="0"/>
              <a:t>a </a:t>
            </a:r>
            <a:r>
              <a:rPr lang="fr-FR" sz="4000" dirty="0" err="1"/>
              <a:t>quality</a:t>
            </a:r>
            <a:r>
              <a:rPr lang="fr-FR" sz="4000" dirty="0"/>
              <a:t> of a user</a:t>
            </a:r>
          </a:p>
          <a:p>
            <a:pPr marL="636457" indent="-636457">
              <a:buFont typeface="+mj-lt"/>
              <a:buAutoNum type="arabicPeriod"/>
            </a:pPr>
            <a:r>
              <a:rPr lang="fr-FR" sz="4000" dirty="0"/>
              <a:t>a </a:t>
            </a:r>
            <a:r>
              <a:rPr lang="fr-FR" sz="4000" dirty="0" err="1"/>
              <a:t>quality</a:t>
            </a:r>
            <a:r>
              <a:rPr lang="fr-FR" sz="4000" dirty="0"/>
              <a:t> of the </a:t>
            </a:r>
            <a:r>
              <a:rPr lang="fr-FR" sz="4000" dirty="0" err="1"/>
              <a:t>relationship</a:t>
            </a:r>
            <a:r>
              <a:rPr lang="fr-FR" sz="4000" dirty="0"/>
              <a:t> </a:t>
            </a:r>
            <a:r>
              <a:rPr lang="fr-FR" sz="4000" dirty="0" err="1"/>
              <a:t>among</a:t>
            </a:r>
            <a:r>
              <a:rPr lang="fr-FR" sz="4000" dirty="0"/>
              <a:t> user and information</a:t>
            </a:r>
          </a:p>
          <a:p>
            <a:pPr marL="636457" indent="-636457">
              <a:buFont typeface="+mj-lt"/>
              <a:buAutoNum type="arabicPeriod"/>
            </a:pPr>
            <a:r>
              <a:rPr lang="fr-FR" sz="4000" dirty="0"/>
              <a:t>a </a:t>
            </a:r>
            <a:r>
              <a:rPr lang="fr-FR" sz="4000" dirty="0" err="1"/>
              <a:t>quality</a:t>
            </a:r>
            <a:r>
              <a:rPr lang="fr-FR" sz="4000" dirty="0"/>
              <a:t> of the </a:t>
            </a:r>
            <a:r>
              <a:rPr lang="fr-FR" sz="4000" dirty="0" err="1"/>
              <a:t>relationship</a:t>
            </a:r>
            <a:r>
              <a:rPr lang="fr-FR" sz="4000" dirty="0"/>
              <a:t> </a:t>
            </a:r>
            <a:r>
              <a:rPr lang="fr-FR" sz="4000" dirty="0" err="1"/>
              <a:t>among</a:t>
            </a:r>
            <a:r>
              <a:rPr lang="fr-FR" sz="4000" dirty="0"/>
              <a:t> </a:t>
            </a:r>
            <a:r>
              <a:rPr lang="fr-FR" sz="4000" dirty="0" err="1"/>
              <a:t>users</a:t>
            </a:r>
            <a:endParaRPr lang="fr-FR" sz="4000" dirty="0"/>
          </a:p>
          <a:p>
            <a:pPr marL="742950" indent="-742950">
              <a:buFont typeface="Arial" charset="0"/>
              <a:buAutoNum type="alphaUcPeriod"/>
            </a:pPr>
            <a:endParaRPr lang="en-US" altLang="en-US" dirty="0">
              <a:ea typeface="MS PGothic" charset="-128"/>
            </a:endParaRPr>
          </a:p>
        </p:txBody>
      </p:sp>
      <p:sp>
        <p:nvSpPr>
          <p:cNvPr id="2" name="Footer Placeholder 1">
            <a:extLst>
              <a:ext uri="{FF2B5EF4-FFF2-40B4-BE49-F238E27FC236}">
                <a16:creationId xmlns:a16="http://schemas.microsoft.com/office/drawing/2014/main" id="{ADF02019-80EE-4D40-988E-7647621E4517}"/>
              </a:ext>
            </a:extLst>
          </p:cNvPr>
          <p:cNvSpPr>
            <a:spLocks noGrp="1"/>
          </p:cNvSpPr>
          <p:nvPr>
            <p:ph type="ftr" sz="quarter" idx="10"/>
          </p:nvPr>
        </p:nvSpPr>
        <p:spPr/>
        <p:txBody>
          <a:bodyPr/>
          <a:lstStyle/>
          <a:p>
            <a:pPr>
              <a:defRPr/>
            </a:pPr>
            <a:r>
              <a:rPr lang="en-US"/>
              <a:t>©2021, Karl Aberer, EPFL-IC, Laboratoire de systèmes d'informations répartis </a:t>
            </a:r>
          </a:p>
        </p:txBody>
      </p:sp>
      <p:pic>
        <p:nvPicPr>
          <p:cNvPr id="4" name="TPChart" hidden="1" title="Results Chart">
            <a:extLst>
              <a:ext uri="{FF2B5EF4-FFF2-40B4-BE49-F238E27FC236}">
                <a16:creationId xmlns:a16="http://schemas.microsoft.com/office/drawing/2014/main" id="{972490CE-5F45-084C-ADCD-EC6BFDA1ADA5}"/>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7. About the lecture</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5236047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39BF-C3FB-3C43-B281-AF6EDECB5497}"/>
              </a:ext>
            </a:extLst>
          </p:cNvPr>
          <p:cNvSpPr>
            <a:spLocks noGrp="1"/>
          </p:cNvSpPr>
          <p:nvPr>
            <p:ph type="title"/>
          </p:nvPr>
        </p:nvSpPr>
        <p:spPr/>
        <p:txBody>
          <a:bodyPr/>
          <a:lstStyle/>
          <a:p>
            <a:r>
              <a:rPr lang="en-US" dirty="0"/>
              <a:t>Focus of the Lecture</a:t>
            </a:r>
          </a:p>
        </p:txBody>
      </p:sp>
      <p:sp>
        <p:nvSpPr>
          <p:cNvPr id="3" name="Content Placeholder 2">
            <a:extLst>
              <a:ext uri="{FF2B5EF4-FFF2-40B4-BE49-F238E27FC236}">
                <a16:creationId xmlns:a16="http://schemas.microsoft.com/office/drawing/2014/main" id="{F9B38480-F13A-124A-B053-957DC7D08BBC}"/>
              </a:ext>
            </a:extLst>
          </p:cNvPr>
          <p:cNvSpPr>
            <a:spLocks noGrp="1"/>
          </p:cNvSpPr>
          <p:nvPr>
            <p:ph idx="1"/>
          </p:nvPr>
        </p:nvSpPr>
        <p:spPr/>
        <p:txBody>
          <a:bodyPr/>
          <a:lstStyle/>
          <a:p>
            <a:r>
              <a:rPr lang="en-US" dirty="0"/>
              <a:t>Distribution: How to share information?</a:t>
            </a:r>
          </a:p>
          <a:p>
            <a:r>
              <a:rPr lang="en-US" dirty="0"/>
              <a:t>How to deal with semantics and models in a distributed information system?</a:t>
            </a:r>
          </a:p>
          <a:p>
            <a:pPr marL="742950" indent="-742950">
              <a:buAutoNum type="arabicPeriod"/>
            </a:pPr>
            <a:r>
              <a:rPr lang="en-US" dirty="0"/>
              <a:t>Use a common model</a:t>
            </a:r>
          </a:p>
          <a:p>
            <a:pPr marL="742950" indent="-742950">
              <a:buAutoNum type="arabicPeriod"/>
            </a:pPr>
            <a:r>
              <a:rPr lang="en-US" dirty="0"/>
              <a:t>Create relationships among models</a:t>
            </a:r>
          </a:p>
          <a:p>
            <a:pPr marL="742950" indent="-742950">
              <a:buAutoNum type="arabicPeriod"/>
            </a:pPr>
            <a:r>
              <a:rPr lang="en-US" dirty="0"/>
              <a:t>Use a common reference model</a:t>
            </a:r>
          </a:p>
        </p:txBody>
      </p:sp>
      <p:sp>
        <p:nvSpPr>
          <p:cNvPr id="4" name="Footer Placeholder 3">
            <a:extLst>
              <a:ext uri="{FF2B5EF4-FFF2-40B4-BE49-F238E27FC236}">
                <a16:creationId xmlns:a16="http://schemas.microsoft.com/office/drawing/2014/main" id="{B112AAF3-7DA6-E04C-BB49-7D5E109173E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6613984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E56F5-7368-934A-BF7B-9314830580F4}"/>
              </a:ext>
            </a:extLst>
          </p:cNvPr>
          <p:cNvSpPr>
            <a:spLocks noGrp="1"/>
          </p:cNvSpPr>
          <p:nvPr>
            <p:ph type="title"/>
          </p:nvPr>
        </p:nvSpPr>
        <p:spPr/>
        <p:txBody>
          <a:bodyPr/>
          <a:lstStyle/>
          <a:p>
            <a:r>
              <a:rPr lang="en-US" sz="4800" dirty="0"/>
              <a:t>1. Natural Language as Common Model</a:t>
            </a:r>
            <a:endParaRPr lang="en-US" dirty="0"/>
          </a:p>
        </p:txBody>
      </p:sp>
      <p:sp>
        <p:nvSpPr>
          <p:cNvPr id="3" name="Content Placeholder 2">
            <a:extLst>
              <a:ext uri="{FF2B5EF4-FFF2-40B4-BE49-F238E27FC236}">
                <a16:creationId xmlns:a16="http://schemas.microsoft.com/office/drawing/2014/main" id="{381CC659-4716-B346-8DC0-47B068E9F87F}"/>
              </a:ext>
            </a:extLst>
          </p:cNvPr>
          <p:cNvSpPr>
            <a:spLocks noGrp="1"/>
          </p:cNvSpPr>
          <p:nvPr>
            <p:ph idx="1"/>
          </p:nvPr>
        </p:nvSpPr>
        <p:spPr/>
        <p:txBody>
          <a:bodyPr/>
          <a:lstStyle/>
          <a:p>
            <a:r>
              <a:rPr lang="en-US" sz="3600" dirty="0"/>
              <a:t>NL is our common mechanism for communication</a:t>
            </a:r>
          </a:p>
          <a:p>
            <a:pPr marL="571500" indent="-571500">
              <a:buFont typeface="Arial" panose="020B0604020202020204" pitchFamily="34" charset="0"/>
              <a:buChar char="•"/>
            </a:pPr>
            <a:r>
              <a:rPr lang="en-US" sz="3600" dirty="0"/>
              <a:t>Can express any fact, but also intentions, beliefs etc.</a:t>
            </a:r>
          </a:p>
          <a:p>
            <a:pPr marL="571500" indent="-571500">
              <a:buFont typeface="Arial" panose="020B0604020202020204" pitchFamily="34" charset="0"/>
              <a:buChar char="•"/>
            </a:pPr>
            <a:r>
              <a:rPr lang="en-US" sz="3600" dirty="0"/>
              <a:t>Same fact can be represented in diverse ways</a:t>
            </a:r>
          </a:p>
          <a:p>
            <a:endParaRPr lang="en-US" sz="3600" dirty="0"/>
          </a:p>
          <a:p>
            <a:r>
              <a:rPr lang="en-US" sz="3600" dirty="0"/>
              <a:t>Information retrieval: interpret text for search (part 1)</a:t>
            </a:r>
          </a:p>
          <a:p>
            <a:pPr marL="571500" indent="-571500">
              <a:buFont typeface="Arial" panose="020B0604020202020204" pitchFamily="34" charset="0"/>
              <a:buChar char="•"/>
            </a:pPr>
            <a:r>
              <a:rPr lang="en-US" sz="3600" dirty="0"/>
              <a:t>Relate different texts among each other</a:t>
            </a:r>
          </a:p>
          <a:p>
            <a:r>
              <a:rPr lang="en-US" sz="3600" dirty="0"/>
              <a:t>Information extraction: extract facts from text (part 3)</a:t>
            </a:r>
          </a:p>
          <a:p>
            <a:pPr marL="571500" indent="-571500">
              <a:buFont typeface="Arial" panose="020B0604020202020204" pitchFamily="34" charset="0"/>
              <a:buChar char="•"/>
            </a:pPr>
            <a:r>
              <a:rPr lang="en-US" sz="3600" dirty="0"/>
              <a:t>Relate text to structured models</a:t>
            </a:r>
          </a:p>
        </p:txBody>
      </p:sp>
      <p:sp>
        <p:nvSpPr>
          <p:cNvPr id="4" name="Footer Placeholder 3">
            <a:extLst>
              <a:ext uri="{FF2B5EF4-FFF2-40B4-BE49-F238E27FC236}">
                <a16:creationId xmlns:a16="http://schemas.microsoft.com/office/drawing/2014/main" id="{33A037F9-A57A-8648-A690-8EAA255D974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7776278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F6D3-388D-B047-B2A8-4CC413C2581A}"/>
              </a:ext>
            </a:extLst>
          </p:cNvPr>
          <p:cNvSpPr>
            <a:spLocks noGrp="1"/>
          </p:cNvSpPr>
          <p:nvPr>
            <p:ph type="title"/>
          </p:nvPr>
        </p:nvSpPr>
        <p:spPr/>
        <p:txBody>
          <a:bodyPr/>
          <a:lstStyle/>
          <a:p>
            <a:r>
              <a:rPr lang="en-US" dirty="0"/>
              <a:t>2. Create Relationships among Models</a:t>
            </a:r>
          </a:p>
        </p:txBody>
      </p:sp>
      <p:sp>
        <p:nvSpPr>
          <p:cNvPr id="3" name="Content Placeholder 2">
            <a:extLst>
              <a:ext uri="{FF2B5EF4-FFF2-40B4-BE49-F238E27FC236}">
                <a16:creationId xmlns:a16="http://schemas.microsoft.com/office/drawing/2014/main" id="{0EEFD50C-6D06-374F-9967-A6C8FD640B3D}"/>
              </a:ext>
            </a:extLst>
          </p:cNvPr>
          <p:cNvSpPr>
            <a:spLocks noGrp="1"/>
          </p:cNvSpPr>
          <p:nvPr>
            <p:ph idx="1"/>
          </p:nvPr>
        </p:nvSpPr>
        <p:spPr/>
        <p:txBody>
          <a:bodyPr/>
          <a:lstStyle/>
          <a:p>
            <a:r>
              <a:rPr lang="en-US" dirty="0"/>
              <a:t>Represent one model in terms of another one</a:t>
            </a:r>
          </a:p>
          <a:p>
            <a:pPr marL="571500" indent="-571500">
              <a:buFont typeface="Arial" panose="020B0604020202020204" pitchFamily="34" charset="0"/>
              <a:buChar char="•"/>
            </a:pPr>
            <a:r>
              <a:rPr lang="en-US" dirty="0"/>
              <a:t>Data mining: extract new models using data from existing ones (part 2)</a:t>
            </a:r>
          </a:p>
          <a:p>
            <a:pPr marL="1490826" lvl="1" indent="-571500">
              <a:buFont typeface="Arial" panose="020B0604020202020204" pitchFamily="34" charset="0"/>
              <a:buChar char="•"/>
            </a:pPr>
            <a:r>
              <a:rPr lang="en-US" dirty="0"/>
              <a:t>Requires data integration as preprocessing</a:t>
            </a:r>
          </a:p>
          <a:p>
            <a:pPr marL="571500" indent="-571500">
              <a:buFont typeface="Arial" panose="020B0604020202020204" pitchFamily="34" charset="0"/>
              <a:buChar char="•"/>
            </a:pPr>
            <a:r>
              <a:rPr lang="en-US" dirty="0"/>
              <a:t>Data integration: determine relationships among models (part 3)</a:t>
            </a:r>
          </a:p>
          <a:p>
            <a:pPr marL="1490826" lvl="1" indent="-571500">
              <a:buFont typeface="Arial" panose="020B0604020202020204" pitchFamily="34" charset="0"/>
              <a:buChar char="•"/>
            </a:pPr>
            <a:r>
              <a:rPr lang="en-US" dirty="0"/>
              <a:t>Uses frequently data mining techniques</a:t>
            </a:r>
          </a:p>
        </p:txBody>
      </p:sp>
      <p:sp>
        <p:nvSpPr>
          <p:cNvPr id="4" name="Footer Placeholder 3">
            <a:extLst>
              <a:ext uri="{FF2B5EF4-FFF2-40B4-BE49-F238E27FC236}">
                <a16:creationId xmlns:a16="http://schemas.microsoft.com/office/drawing/2014/main" id="{3A0AB6E9-4276-ED45-919A-2413C197E5B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3486027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765D-922C-C34A-87CC-B8C6C26FD693}"/>
              </a:ext>
            </a:extLst>
          </p:cNvPr>
          <p:cNvSpPr>
            <a:spLocks noGrp="1"/>
          </p:cNvSpPr>
          <p:nvPr>
            <p:ph type="title"/>
          </p:nvPr>
        </p:nvSpPr>
        <p:spPr/>
        <p:txBody>
          <a:bodyPr/>
          <a:lstStyle/>
          <a:p>
            <a:r>
              <a:rPr lang="en-US" dirty="0"/>
              <a:t>3. Shared formal representation</a:t>
            </a:r>
          </a:p>
        </p:txBody>
      </p:sp>
      <p:sp>
        <p:nvSpPr>
          <p:cNvPr id="3" name="Content Placeholder 2">
            <a:extLst>
              <a:ext uri="{FF2B5EF4-FFF2-40B4-BE49-F238E27FC236}">
                <a16:creationId xmlns:a16="http://schemas.microsoft.com/office/drawing/2014/main" id="{5F56F213-037F-C647-A3DC-757392A0298A}"/>
              </a:ext>
            </a:extLst>
          </p:cNvPr>
          <p:cNvSpPr>
            <a:spLocks noGrp="1"/>
          </p:cNvSpPr>
          <p:nvPr>
            <p:ph idx="1"/>
          </p:nvPr>
        </p:nvSpPr>
        <p:spPr/>
        <p:txBody>
          <a:bodyPr/>
          <a:lstStyle/>
          <a:p>
            <a:r>
              <a:rPr lang="en-US" dirty="0"/>
              <a:t>Knowledge Graphs (Ontologies) (part 3)</a:t>
            </a:r>
          </a:p>
          <a:p>
            <a:pPr marL="571500" indent="-571500">
              <a:buFont typeface="Arial" panose="020B0604020202020204" pitchFamily="34" charset="0"/>
              <a:buChar char="•"/>
            </a:pPr>
            <a:r>
              <a:rPr lang="en-US" dirty="0"/>
              <a:t>Formally represent knowledge extracted from data or provided by humans</a:t>
            </a:r>
          </a:p>
          <a:p>
            <a:pPr marL="571500" indent="-571500">
              <a:buFont typeface="Arial" panose="020B0604020202020204" pitchFamily="34" charset="0"/>
              <a:buChar char="•"/>
            </a:pPr>
            <a:r>
              <a:rPr lang="en-US" dirty="0"/>
              <a:t>Facilitates the creation of mappings among models and the derivation of new facts</a:t>
            </a:r>
          </a:p>
          <a:p>
            <a:pPr marL="571500" indent="-5715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4B618463-AD7D-A846-9CBC-F35FD880E8E2}"/>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5273665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D7702-1A59-C640-BFCA-9F22F3CBBEFF}"/>
              </a:ext>
            </a:extLst>
          </p:cNvPr>
          <p:cNvSpPr>
            <a:spLocks noGrp="1"/>
          </p:cNvSpPr>
          <p:nvPr>
            <p:ph type="title"/>
          </p:nvPr>
        </p:nvSpPr>
        <p:spPr/>
        <p:txBody>
          <a:bodyPr/>
          <a:lstStyle/>
          <a:p>
            <a:r>
              <a:rPr lang="en-US" dirty="0"/>
              <a:t>Overview of the Lecture</a:t>
            </a:r>
          </a:p>
        </p:txBody>
      </p:sp>
      <p:sp>
        <p:nvSpPr>
          <p:cNvPr id="3" name="Content Placeholder 2">
            <a:extLst>
              <a:ext uri="{FF2B5EF4-FFF2-40B4-BE49-F238E27FC236}">
                <a16:creationId xmlns:a16="http://schemas.microsoft.com/office/drawing/2014/main" id="{B98A025E-1E55-CA4F-8CD5-25C2644FDC33}"/>
              </a:ext>
            </a:extLst>
          </p:cNvPr>
          <p:cNvSpPr>
            <a:spLocks noGrp="1"/>
          </p:cNvSpPr>
          <p:nvPr>
            <p:ph idx="1"/>
          </p:nvPr>
        </p:nvSpPr>
        <p:spPr/>
        <p:txBody>
          <a:bodyPr/>
          <a:lstStyle/>
          <a:p>
            <a:r>
              <a:rPr lang="en-US" sz="3200" dirty="0"/>
              <a:t>Part 1: Information retrieval</a:t>
            </a:r>
          </a:p>
          <a:p>
            <a:pPr marL="571500" indent="-571500">
              <a:buFont typeface="Arial" panose="020B0604020202020204" pitchFamily="34" charset="0"/>
              <a:buChar char="•"/>
            </a:pPr>
            <a:r>
              <a:rPr lang="en-US" sz="3200" dirty="0"/>
              <a:t>Natural language as mechanism to share information</a:t>
            </a:r>
          </a:p>
          <a:p>
            <a:r>
              <a:rPr lang="en-US" sz="3200" dirty="0"/>
              <a:t>Part 2: Mining unstructured data</a:t>
            </a:r>
          </a:p>
          <a:p>
            <a:pPr marL="571500" indent="-571500">
              <a:buFont typeface="Arial" panose="020B0604020202020204" pitchFamily="34" charset="0"/>
              <a:buChar char="•"/>
            </a:pPr>
            <a:r>
              <a:rPr lang="en-US" sz="3200" dirty="0"/>
              <a:t>Inferring structure from data aggregated from distributed sources</a:t>
            </a:r>
          </a:p>
          <a:p>
            <a:pPr marL="571500" indent="-571500">
              <a:buFont typeface="Arial" panose="020B0604020202020204" pitchFamily="34" charset="0"/>
              <a:buChar char="•"/>
            </a:pPr>
            <a:r>
              <a:rPr lang="en-US" sz="3200" dirty="0"/>
              <a:t>Social graph mining (clustering), Document classification, Recommender systems (prediction), Association rule mining</a:t>
            </a:r>
          </a:p>
          <a:p>
            <a:r>
              <a:rPr lang="en-US" sz="3200" dirty="0"/>
              <a:t>Part 3: Knowledge graphs</a:t>
            </a:r>
          </a:p>
          <a:p>
            <a:pPr marL="457200" indent="-457200">
              <a:buFont typeface="Arial" panose="020B0604020202020204" pitchFamily="34" charset="0"/>
              <a:buChar char="•"/>
            </a:pPr>
            <a:r>
              <a:rPr lang="en-US" sz="3200" dirty="0"/>
              <a:t>Creating and using shared formal models</a:t>
            </a:r>
          </a:p>
        </p:txBody>
      </p:sp>
      <p:sp>
        <p:nvSpPr>
          <p:cNvPr id="4" name="Footer Placeholder 3">
            <a:extLst>
              <a:ext uri="{FF2B5EF4-FFF2-40B4-BE49-F238E27FC236}">
                <a16:creationId xmlns:a16="http://schemas.microsoft.com/office/drawing/2014/main" id="{C5904BDA-F0E9-B046-8AA4-3210764137A5}"/>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9540044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r>
              <a:rPr lang="en-US" dirty="0"/>
              <a:t>Big Data is often characterized by the four concepts of Volume, Velocity, Variety and Veracity</a:t>
            </a:r>
          </a:p>
          <a:p>
            <a:pPr marL="742950" indent="-742950">
              <a:buAutoNum type="arabicPeriod"/>
            </a:pPr>
            <a:r>
              <a:rPr lang="en-US" dirty="0"/>
              <a:t>Inform yourself what is meant by those concepts</a:t>
            </a:r>
          </a:p>
          <a:p>
            <a:pPr marL="742950" indent="-742950">
              <a:buAutoNum type="arabicPeriod"/>
            </a:pPr>
            <a:r>
              <a:rPr lang="en-US" dirty="0"/>
              <a:t>Identify from this lecture four problems / methods that are related to each of those four concepts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0253961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1.xml><?xml version="1.0" encoding="utf-8"?>
<p:tagLst xmlns:a="http://schemas.openxmlformats.org/drawingml/2006/main" xmlns:r="http://schemas.openxmlformats.org/officeDocument/2006/relationships" xmlns:p="http://schemas.openxmlformats.org/presentationml/2006/main">
  <p:tag name="SLIDEGUID" val="27DC2C338474447E95408008AA53D136"/>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320E37B7588447D594F5A27B1EBAC982&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7DC2C338474447E95408008AA53D136&lt;/guid&gt;&lt;repollguid&gt;8E26139830FA425DBE3F2231A285D860&lt;/repollguid&gt;&lt;sourceid&gt;FD5EFEDF8EBD4FE68D9E58F8B59CEA4B&lt;/sourceid&gt;&lt;questiontext&gt;Grouping Facebook users according to their interest by analyzing the content of their posts i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A3E72FA82484CC19894E3ED4B68A894&lt;/guid&gt;&lt;answertext&gt;a retrieval task&lt;/answertext&gt;&lt;valuetype&gt;0&lt;/valuetype&gt;&lt;/answer&gt;&lt;answer&gt;&lt;guid&gt;D39CB50EA40949CE923B47EEB6599F80&lt;/guid&gt;&lt;answertext&gt;a data mining task&lt;/answertext&gt;&lt;valuetype&gt;0&lt;/valuetype&gt;&lt;/answer&gt;&lt;answer&gt;&lt;guid&gt;3B390E942AD14D5E968750FF6136FF3A&lt;/guid&gt;&lt;answertext&gt;an evaluation task&lt;/answertext&gt;&lt;valuetype&gt;0&lt;/valuetype&gt;&lt;/answer&gt;&lt;answer&gt;&lt;guid&gt;B27F8E6EA0024C30A71B9800E9FC6C6B&lt;/guid&gt;&lt;answertext&gt;a monitoring task&lt;/answertext&gt;&lt;valuetype&gt;0&lt;/valuetype&gt;&lt;/answer&gt;&lt;/answers&gt;&lt;/multichoice&gt;&lt;/questions&gt;&lt;/questionlist&gt;"/>
  <p:tag name="LIVECHARTING" val="False"/>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1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4.xml><?xml version="1.0" encoding="utf-8"?>
<p:tagLst xmlns:a="http://schemas.openxmlformats.org/drawingml/2006/main" xmlns:r="http://schemas.openxmlformats.org/officeDocument/2006/relationships" xmlns:p="http://schemas.openxmlformats.org/presentationml/2006/main">
  <p:tag name="SLIDEGUID" val="F1D0C9447C294A0993BCCACA3BFC93C3"/>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A595C02E2B3C4B01AEE220F1AB3EB7EF&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1D0C9447C294A0993BCCACA3BFC93C3&lt;/guid&gt;&lt;repollguid&gt;09324070E9304F62BD96B9A2AFD06410&lt;/repollguid&gt;&lt;sourceid&gt;8F1D6A745A47486CB4EED82BB4E3D069&lt;/sourceid&gt;&lt;questiontext&gt;Creating a web portal for comparing product prices is (primarily) a problem of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74BBDDD7D6F740BD98B65D21A3197EF0&lt;/guid&gt;&lt;answertext&gt;Distributed data management&lt;/answertext&gt;&lt;valuetype&gt;0&lt;/valuetype&gt;&lt;/answer&gt;&lt;answer&gt;&lt;guid&gt;18D495B31A484C728BC0FE2C748361FD&lt;/guid&gt;&lt;answertext&gt;Heterogeneous data integration&lt;/answertext&gt;&lt;valuetype&gt;0&lt;/valuetype&gt;&lt;/answer&gt;&lt;answer&gt;&lt;guid&gt;25827F4B3A374C24B300A36AECA10310&lt;/guid&gt;&lt;answertext&gt;Collaboration among autonomous systems&lt;/answertext&gt;&lt;valuetype&gt;0&lt;/valuetype&gt;&lt;/answer&gt;&lt;/answers&gt;&lt;/multichoice&gt;&lt;/questions&gt;&lt;/questionlist&gt;"/>
  <p:tag name="LIVECHARTING" val="False"/>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7.xml><?xml version="1.0" encoding="utf-8"?>
<p:tagLst xmlns:a="http://schemas.openxmlformats.org/drawingml/2006/main" xmlns:r="http://schemas.openxmlformats.org/officeDocument/2006/relationships" xmlns:p="http://schemas.openxmlformats.org/presentationml/2006/main">
  <p:tag name="SLIDEGUID" val="255821122656460299F1991B20C9BC00"/>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7ED69EDD14E34B1298995882AD407E79&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55821122656460299F1991B20C9BC00&lt;/guid&gt;&lt;repollguid&gt;AFC2CE892B4C47CDA93351946FD3528E&lt;/repollguid&gt;&lt;sourceid&gt;6B8F21CDE3ED4782AA80B72514DA1A85&lt;/sourceid&gt;&lt;questiontext&gt;Trust i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588A62C7D534031AB4A07E98A0F28A9&lt;/guid&gt;&lt;answertext&gt;a quality of information&lt;/answertext&gt;&lt;valuetype&gt;0&lt;/valuetype&gt;&lt;/answer&gt;&lt;answer&gt;&lt;guid&gt;7A0BC4EDFC1141969003B33C7E5AA970&lt;/guid&gt;&lt;answertext&gt;a quality of a user&lt;/answertext&gt;&lt;valuetype&gt;0&lt;/valuetype&gt;&lt;/answer&gt;&lt;answer&gt;&lt;guid&gt;66A110861299430D892FDE4C7A98FC1E&lt;/guid&gt;&lt;answertext&gt;a quality of the relationship among user and information&lt;/answertext&gt;&lt;valuetype&gt;0&lt;/valuetype&gt;&lt;/answer&gt;&lt;answer&gt;&lt;guid&gt;6162986E046B4C70A1A1451820DAD8C0&lt;/guid&gt;&lt;answertext&gt;a quality of the relationship among users&lt;/answertext&gt;&lt;valuetype&gt;0&lt;/valuetype&gt;&lt;/answer&gt;&lt;/answers&gt;&lt;/multichoice&gt;&lt;/questions&gt;&lt;/questionlist&gt;"/>
  <p:tag name="LIVECHARTING" val="False"/>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23E03182CEB245658ADDFA09FBA99590"/>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EBC11475475D4CC8A0132A2F3FF139E2&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3E03182CEB245658ADDFA09FBA99590&lt;/guid&gt;&lt;repollguid&gt;8303BC55FF6B4FC4A7B90574B7DEBEC5&lt;/repollguid&gt;&lt;sourceid&gt;107F207781D5456694630868DC14A583&lt;/sourceid&gt;&lt;questiontext&gt;Interpretation relationship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219425879EC436F87D72D3962230A30&lt;/guid&gt;&lt;answertext&gt;are always computable&lt;/answertext&gt;&lt;valuetype&gt;0&lt;/valuetype&gt;&lt;/answer&gt;&lt;answer&gt;&lt;guid&gt;40A31FD0BE0A4118938E8E3E8BE48571&lt;/guid&gt;&lt;answertext&gt;are sometimes computable&lt;/answertext&gt;&lt;valuetype&gt;0&lt;/valuetype&gt;&lt;/answer&gt;&lt;answer&gt;&lt;guid&gt;7380B47CFD1342E28A75F7F5BEC11137&lt;/guid&gt;&lt;answertext&gt;are uniquely defined&lt;/answertext&gt;&lt;valuetype&gt;0&lt;/valuetype&gt;&lt;/answer&gt;&lt;/answers&gt;&lt;/multichoice&gt;&lt;/questions&gt;&lt;/questionlist&gt;"/>
  <p:tag name="LIVECHARTING"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SLIDEGUID" val="2AC886F6EF464936ABF64121A04CAC22"/>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8229AA4E45994FBD8F8C64DE89F6D7A0&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AC886F6EF464936ABF64121A04CAC22&lt;/guid&gt;&lt;repollguid&gt;D24C7BB0355A49F1A5A66F8606B932C4&lt;/repollguid&gt;&lt;sourceid&gt;DE92AD01FB9346B781718AA76F44D026&lt;/sourceid&gt;&lt;questiontext&gt;Functions in model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99CFADAD10D14D7DB9004F88908F39A8&lt;/guid&gt;&lt;answertext&gt;can always be computed&lt;/answertext&gt;&lt;valuetype&gt;0&lt;/valuetype&gt;&lt;/answer&gt;&lt;answer&gt;&lt;guid&gt;AAC8455252C341E78BCD1D1624B03C7E&lt;/guid&gt;&lt;answertext&gt;can always be represented as data&lt;/answertext&gt;&lt;valuetype&gt;0&lt;/valuetype&gt;&lt;/answer&gt;&lt;answer&gt;&lt;guid&gt;FC0CB928A9434E72AEEE5412ACEBFF06&lt;/guid&gt;&lt;answertext&gt;can sometimes be both computed and enumerated&lt;/answertext&gt;&lt;valuetype&gt;0&lt;/valuetype&gt;&lt;/answer&gt;&lt;/answers&gt;&lt;/multichoice&gt;&lt;/questions&gt;&lt;/questionlist&gt;"/>
  <p:tag name="LIVECHARTING" val="False"/>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xml><?xml version="1.0" encoding="utf-8"?>
<p:tagLst xmlns:a="http://schemas.openxmlformats.org/drawingml/2006/main" xmlns:r="http://schemas.openxmlformats.org/officeDocument/2006/relationships" xmlns:p="http://schemas.openxmlformats.org/presentationml/2006/main">
  <p:tag name="SLIDEGUID" val="E4055AF0348F44A7BBC09898A563FB97"/>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CF204D3854E54FBB869C40F9FB1A30F7&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4055AF0348F44A7BBC09898A563FB97&lt;/guid&gt;&lt;repollguid&gt;CD4E910B753642A387944E72202FFFEE&lt;/repollguid&gt;&lt;sourceid&gt;9D43579202DF445CB65BA8CA8650B077&lt;/sourceid&gt;&lt;questiontext&gt;What is not specified in a data definition languag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43DA3FD05F44F70B2312479918C4815&lt;/guid&gt;&lt;answertext&gt;The structure of a relational table&lt;/answertext&gt;&lt;valuetype&gt;0&lt;/valuetype&gt;&lt;/answer&gt;&lt;answer&gt;&lt;guid&gt;5AE7139C8FCC4552B35C1D3926E7579E&lt;/guid&gt;&lt;answertext&gt;The query of a user&lt;/answertext&gt;&lt;valuetype&gt;0&lt;/valuetype&gt;&lt;/answer&gt;&lt;answer&gt;&lt;guid&gt;C1D5D36A09344BACB8EF1D2052861A9D&lt;/guid&gt;&lt;answertext&gt;A constraint on a relational table&lt;/answertext&gt;&lt;valuetype&gt;0&lt;/valuetype&gt;&lt;/answer&gt;&lt;answer&gt;&lt;guid&gt;F617EE22439E49D4A49E13498877C50F&lt;/guid&gt;&lt;answertext&gt;The definition of a view&lt;/answertext&gt;&lt;valuetype&gt;0&lt;/valuetype&gt;&lt;/answer&gt;&lt;/answers&gt;&lt;/multichoice&gt;&lt;/questions&gt;&lt;/questionlist&gt;"/>
  <p:tag name="LIVECHARTING" val="False"/>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77782</TotalTime>
  <Words>13701</Words>
  <Application>Microsoft Macintosh PowerPoint</Application>
  <PresentationFormat>Custom</PresentationFormat>
  <Paragraphs>1305</Paragraphs>
  <Slides>99</Slides>
  <Notes>90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99</vt:i4>
      </vt:variant>
    </vt:vector>
  </HeadingPairs>
  <TitlesOfParts>
    <vt:vector size="110" baseType="lpstr">
      <vt:lpstr>MS PGothic</vt:lpstr>
      <vt:lpstr>Arial</vt:lpstr>
      <vt:lpstr>Calibri</vt:lpstr>
      <vt:lpstr>Cambria Math</vt:lpstr>
      <vt:lpstr>Comic Sans MS</vt:lpstr>
      <vt:lpstr>Courier</vt:lpstr>
      <vt:lpstr>Symbol</vt:lpstr>
      <vt:lpstr>Tempus Sans ITC</vt:lpstr>
      <vt:lpstr>Verdana</vt:lpstr>
      <vt:lpstr>Wingdings</vt:lpstr>
      <vt:lpstr>part1 XML</vt:lpstr>
      <vt:lpstr>Introduction:  Distributed Information Systems  An Overview</vt:lpstr>
      <vt:lpstr>Overview</vt:lpstr>
      <vt:lpstr>1. WHAT IS AN information System?</vt:lpstr>
      <vt:lpstr>Information Systems – are everywhere</vt:lpstr>
      <vt:lpstr>What is not an information system?</vt:lpstr>
      <vt:lpstr>The Business Perspective</vt:lpstr>
      <vt:lpstr>The Data Perspective</vt:lpstr>
      <vt:lpstr>Ask Wikipedia</vt:lpstr>
      <vt:lpstr>A Systems Perspective</vt:lpstr>
      <vt:lpstr>Information Processing: example</vt:lpstr>
      <vt:lpstr>Data-Information-Knowledge</vt:lpstr>
      <vt:lpstr>Information Technology</vt:lpstr>
      <vt:lpstr>What is an Information System?</vt:lpstr>
      <vt:lpstr>Models of the Real World</vt:lpstr>
      <vt:lpstr>Models = Mathematical Models</vt:lpstr>
      <vt:lpstr>Examples of Models</vt:lpstr>
      <vt:lpstr>Tasks</vt:lpstr>
      <vt:lpstr>Types and Sources of Data</vt:lpstr>
      <vt:lpstr>How do we know that a model is good?</vt:lpstr>
      <vt:lpstr>Evaluation is hard!</vt:lpstr>
      <vt:lpstr>Which is true? The relation between a model and the real world is</vt:lpstr>
      <vt:lpstr>2. Representation of Models</vt:lpstr>
      <vt:lpstr>Example: a Mathematical Model</vt:lpstr>
      <vt:lpstr>Representation of Functions</vt:lpstr>
      <vt:lpstr>Functions in Information Systems</vt:lpstr>
      <vt:lpstr>Data Structures</vt:lpstr>
      <vt:lpstr>Representation of Mathematical Models</vt:lpstr>
      <vt:lpstr>Abstract Data Types (ADT)</vt:lpstr>
      <vt:lpstr>Example</vt:lpstr>
      <vt:lpstr>Is this mapping trivial?</vt:lpstr>
      <vt:lpstr>Physical Implementation of Data Structures</vt:lpstr>
      <vt:lpstr>Object-Oriented Models</vt:lpstr>
      <vt:lpstr>Relationship among Model and Data Model</vt:lpstr>
      <vt:lpstr>Three levels of modeling</vt:lpstr>
      <vt:lpstr>Three Notions of Data</vt:lpstr>
      <vt:lpstr>Representation of Mathematical Models</vt:lpstr>
      <vt:lpstr>Functions in models …</vt:lpstr>
      <vt:lpstr>3. Representation</vt:lpstr>
      <vt:lpstr>What does “Representation” mean?</vt:lpstr>
      <vt:lpstr>Example: Homomorphism</vt:lpstr>
      <vt:lpstr>Example: Representing a Discrete Model</vt:lpstr>
      <vt:lpstr>Binary Representation</vt:lpstr>
      <vt:lpstr>Data Exchange Format</vt:lpstr>
      <vt:lpstr>Example: Representing a Continuous Model</vt:lpstr>
      <vt:lpstr>Representations are not always accurate</vt:lpstr>
      <vt:lpstr>Example</vt:lpstr>
      <vt:lpstr>Illustration</vt:lpstr>
      <vt:lpstr>Representing Reality</vt:lpstr>
      <vt:lpstr>For which relationship the concept of representation is not applicable?</vt:lpstr>
      <vt:lpstr>4. Data Management</vt:lpstr>
      <vt:lpstr>Data Models</vt:lpstr>
      <vt:lpstr>Database</vt:lpstr>
      <vt:lpstr>Examples of DBMS</vt:lpstr>
      <vt:lpstr>Example: Relational Schema</vt:lpstr>
      <vt:lpstr>Example: DataFrames</vt:lpstr>
      <vt:lpstr>Refined View of an Information System</vt:lpstr>
      <vt:lpstr>What is not specified in a data definition language?</vt:lpstr>
      <vt:lpstr>5. Information Management</vt:lpstr>
      <vt:lpstr>Levels of Abstraction</vt:lpstr>
      <vt:lpstr>Levels of Abstraction - Characteristics</vt:lpstr>
      <vt:lpstr>Example</vt:lpstr>
      <vt:lpstr>Model Building</vt:lpstr>
      <vt:lpstr>Information Management</vt:lpstr>
      <vt:lpstr>Model Building</vt:lpstr>
      <vt:lpstr>Example: Trajectories</vt:lpstr>
      <vt:lpstr>New Models generate New Data</vt:lpstr>
      <vt:lpstr>New Models generate New Data</vt:lpstr>
      <vt:lpstr>Interpretation of Models</vt:lpstr>
      <vt:lpstr>Interacting with the Real World</vt:lpstr>
      <vt:lpstr>Information Management</vt:lpstr>
      <vt:lpstr>Utility</vt:lpstr>
      <vt:lpstr>Refined View of an Information System</vt:lpstr>
      <vt:lpstr>Grouping Facebook users according to their interest by analyzing the content of their posts is …</vt:lpstr>
      <vt:lpstr>6. Distributed Information Systems</vt:lpstr>
      <vt:lpstr>Centralized Information System</vt:lpstr>
      <vt:lpstr>Physical Distribution</vt:lpstr>
      <vt:lpstr>Semantic Heterogeneity – Logical Distribution</vt:lpstr>
      <vt:lpstr>Autonomy – Distribution of Control</vt:lpstr>
      <vt:lpstr>Creating a web portal for comparing product prices is (primarily) a problem of …</vt:lpstr>
      <vt:lpstr>Key Issues in Distributed Data Management</vt:lpstr>
      <vt:lpstr>Key Issues in Heterogeneity</vt:lpstr>
      <vt:lpstr>Distributed Information Management</vt:lpstr>
      <vt:lpstr>The Problem</vt:lpstr>
      <vt:lpstr>Three Approaches</vt:lpstr>
      <vt:lpstr>More Problems?</vt:lpstr>
      <vt:lpstr>Information Management Tasks</vt:lpstr>
      <vt:lpstr>Key Issues in Autonomy</vt:lpstr>
      <vt:lpstr>Evaluating Quality of Information</vt:lpstr>
      <vt:lpstr>Evaluating Trust</vt:lpstr>
      <vt:lpstr>Protecting Privacy</vt:lpstr>
      <vt:lpstr>Refined View of a Distributed Information System</vt:lpstr>
      <vt:lpstr>Trust is …</vt:lpstr>
      <vt:lpstr>7. About the lecture</vt:lpstr>
      <vt:lpstr>Focus of the Lecture</vt:lpstr>
      <vt:lpstr>1. Natural Language as Common Model</vt:lpstr>
      <vt:lpstr>2. Create Relationships among Models</vt:lpstr>
      <vt:lpstr>3. Shared formal representation</vt:lpstr>
      <vt:lpstr>Overview of the Lecture</vt:lpstr>
      <vt:lpstr>Exercise</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 </cp:lastModifiedBy>
  <cp:revision>604</cp:revision>
  <cp:lastPrinted>2015-02-18T18:36:32Z</cp:lastPrinted>
  <dcterms:created xsi:type="dcterms:W3CDTF">2002-10-01T12:44:42Z</dcterms:created>
  <dcterms:modified xsi:type="dcterms:W3CDTF">2021-09-13T15:11:31Z</dcterms:modified>
</cp:coreProperties>
</file>